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06" r:id="rId3"/>
    <p:sldId id="262" r:id="rId4"/>
    <p:sldId id="257" r:id="rId5"/>
    <p:sldId id="258" r:id="rId6"/>
    <p:sldId id="307" r:id="rId7"/>
    <p:sldId id="277" r:id="rId8"/>
    <p:sldId id="278" r:id="rId9"/>
    <p:sldId id="279" r:id="rId10"/>
    <p:sldId id="280" r:id="rId11"/>
    <p:sldId id="297" r:id="rId12"/>
    <p:sldId id="295" r:id="rId13"/>
    <p:sldId id="283" r:id="rId14"/>
    <p:sldId id="299" r:id="rId15"/>
    <p:sldId id="301" r:id="rId16"/>
    <p:sldId id="302" r:id="rId17"/>
    <p:sldId id="308" r:id="rId18"/>
    <p:sldId id="273" r:id="rId19"/>
    <p:sldId id="274" r:id="rId20"/>
    <p:sldId id="275" r:id="rId21"/>
    <p:sldId id="294" r:id="rId22"/>
    <p:sldId id="30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1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0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33C311-1308-442F-B7A0-D459F10DD47B}" type="datetimeFigureOut">
              <a:rPr lang="en-US" smtClean="0"/>
              <a:t>02/19/16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113E3E-7878-4CB9-A117-FF9CFE6E6B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7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3E3E-7878-4CB9-A117-FF9CFE6E6B0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5D9B55-0AF9-4F50-BAC3-003711A1D8F6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86F2-3FE7-4400-98CE-170E00F8E3BF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E2-44F4-434F-9C41-650FF2232A40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2E4F30-51FC-4DDC-B94C-69CE97D57333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49D282-581D-4E2B-A8A0-980FB718211C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BFC-5EF0-409A-BEBC-812417E9BD7A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A14-4A51-4547-985B-81F1B553CD17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DF7BBC-B93D-4034-8764-0DD33A9F7B17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456-5D6B-48FF-AC92-85F5D2CA2FE6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ED5983-2CBE-4EF1-860D-83AA9A0DC93A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8F4883-57AB-4585-9DF2-5452B25817B6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AA283D-8F1C-43AB-8AB6-BC3FBD623408}" type="datetime1">
              <a:rPr lang="en-US" smtClean="0"/>
              <a:t>02/19/16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DB2FC5-5B25-4D30-A8C2-1D35A6978C7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52399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352800"/>
            <a:ext cx="61722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First Annual </a:t>
            </a:r>
          </a:p>
          <a:p>
            <a:r>
              <a:rPr lang="en-US" dirty="0" smtClean="0"/>
              <a:t>WHMA Performance Benchmark</a:t>
            </a:r>
          </a:p>
          <a:p>
            <a:r>
              <a:rPr lang="en-US" dirty="0" smtClean="0"/>
              <a:t> Survey Results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	Presented by John Horgan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 descr="K:\Logos\WHMA\WHMA\WHMA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2017"/>
            <a:ext cx="6705600" cy="11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295" y="1039611"/>
            <a:ext cx="4867088" cy="1766455"/>
          </a:xfrm>
          <a:custGeom>
            <a:avLst/>
            <a:gdLst/>
            <a:ahLst/>
            <a:cxnLst/>
            <a:rect l="l" t="t" r="r" b="b"/>
            <a:pathLst>
              <a:path w="4137025" h="2590800">
                <a:moveTo>
                  <a:pt x="0" y="0"/>
                </a:moveTo>
                <a:lnTo>
                  <a:pt x="4136643" y="0"/>
                </a:lnTo>
                <a:lnTo>
                  <a:pt x="4136643" y="2590799"/>
                </a:lnTo>
                <a:lnTo>
                  <a:pt x="0" y="2590799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01894" y="1039610"/>
            <a:ext cx="0" cy="58882"/>
          </a:xfrm>
          <a:custGeom>
            <a:avLst/>
            <a:gdLst/>
            <a:ahLst/>
            <a:cxnLst/>
            <a:rect l="l" t="t" r="r" b="b"/>
            <a:pathLst>
              <a:path h="86359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201893" y="1334019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201893" y="1687310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201893" y="2040601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201893" y="2393892"/>
            <a:ext cx="0" cy="117764"/>
          </a:xfrm>
          <a:custGeom>
            <a:avLst/>
            <a:gdLst/>
            <a:ahLst/>
            <a:cxnLst/>
            <a:rect l="l" t="t" r="r" b="b"/>
            <a:pathLst>
              <a:path h="172720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201893" y="2747183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6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689574" y="1039612"/>
            <a:ext cx="0" cy="1472045"/>
          </a:xfrm>
          <a:custGeom>
            <a:avLst/>
            <a:gdLst/>
            <a:ahLst/>
            <a:cxnLst/>
            <a:rect l="l" t="t" r="r" b="b"/>
            <a:pathLst>
              <a:path h="2159000">
                <a:moveTo>
                  <a:pt x="0" y="21589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3689574" y="2747183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6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17725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66493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515261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563013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611781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660549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709317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71421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719296" y="2806064"/>
            <a:ext cx="4867088" cy="0"/>
          </a:xfrm>
          <a:custGeom>
            <a:avLst/>
            <a:gdLst/>
            <a:ahLst/>
            <a:cxnLst/>
            <a:rect l="l" t="t" r="r" b="b"/>
            <a:pathLst>
              <a:path w="4137025">
                <a:moveTo>
                  <a:pt x="0" y="0"/>
                </a:moveTo>
                <a:lnTo>
                  <a:pt x="4136644" y="0"/>
                </a:lnTo>
              </a:path>
            </a:pathLst>
          </a:custGeom>
          <a:ln w="17272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719293" y="1098492"/>
            <a:ext cx="935318" cy="235527"/>
          </a:xfrm>
          <a:custGeom>
            <a:avLst/>
            <a:gdLst/>
            <a:ahLst/>
            <a:cxnLst/>
            <a:rect l="l" t="t" r="r" b="b"/>
            <a:pathLst>
              <a:path w="795019" h="345439">
                <a:moveTo>
                  <a:pt x="794512" y="345439"/>
                </a:moveTo>
                <a:lnTo>
                  <a:pt x="794512" y="0"/>
                </a:lnTo>
                <a:lnTo>
                  <a:pt x="0" y="0"/>
                </a:lnTo>
                <a:lnTo>
                  <a:pt x="0" y="345439"/>
                </a:lnTo>
                <a:lnTo>
                  <a:pt x="794512" y="34543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719293" y="1451783"/>
            <a:ext cx="935318" cy="235527"/>
          </a:xfrm>
          <a:custGeom>
            <a:avLst/>
            <a:gdLst/>
            <a:ahLst/>
            <a:cxnLst/>
            <a:rect l="l" t="t" r="r" b="b"/>
            <a:pathLst>
              <a:path w="795019" h="345439">
                <a:moveTo>
                  <a:pt x="794512" y="345439"/>
                </a:moveTo>
                <a:lnTo>
                  <a:pt x="794512" y="0"/>
                </a:lnTo>
                <a:lnTo>
                  <a:pt x="0" y="0"/>
                </a:lnTo>
                <a:lnTo>
                  <a:pt x="0" y="345439"/>
                </a:lnTo>
                <a:lnTo>
                  <a:pt x="794512" y="34543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719294" y="1805074"/>
            <a:ext cx="772459" cy="235527"/>
          </a:xfrm>
          <a:custGeom>
            <a:avLst/>
            <a:gdLst/>
            <a:ahLst/>
            <a:cxnLst/>
            <a:rect l="l" t="t" r="r" b="b"/>
            <a:pathLst>
              <a:path w="656589" h="345439">
                <a:moveTo>
                  <a:pt x="656336" y="345439"/>
                </a:moveTo>
                <a:lnTo>
                  <a:pt x="656336" y="0"/>
                </a:lnTo>
                <a:lnTo>
                  <a:pt x="0" y="0"/>
                </a:lnTo>
                <a:lnTo>
                  <a:pt x="0" y="345439"/>
                </a:lnTo>
                <a:lnTo>
                  <a:pt x="656336" y="34543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719293" y="2158364"/>
            <a:ext cx="935318" cy="235527"/>
          </a:xfrm>
          <a:custGeom>
            <a:avLst/>
            <a:gdLst/>
            <a:ahLst/>
            <a:cxnLst/>
            <a:rect l="l" t="t" r="r" b="b"/>
            <a:pathLst>
              <a:path w="795019" h="345439">
                <a:moveTo>
                  <a:pt x="794512" y="345439"/>
                </a:moveTo>
                <a:lnTo>
                  <a:pt x="794512" y="0"/>
                </a:lnTo>
                <a:lnTo>
                  <a:pt x="0" y="0"/>
                </a:lnTo>
                <a:lnTo>
                  <a:pt x="0" y="345439"/>
                </a:lnTo>
                <a:lnTo>
                  <a:pt x="794512" y="345439"/>
                </a:lnTo>
                <a:close/>
              </a:path>
            </a:pathLst>
          </a:custGeom>
          <a:solidFill>
            <a:srgbClr val="8889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719295" y="2511655"/>
            <a:ext cx="1249829" cy="235527"/>
          </a:xfrm>
          <a:custGeom>
            <a:avLst/>
            <a:gdLst/>
            <a:ahLst/>
            <a:cxnLst/>
            <a:rect l="l" t="t" r="r" b="b"/>
            <a:pathLst>
              <a:path w="1062354" h="345439">
                <a:moveTo>
                  <a:pt x="1062228" y="345439"/>
                </a:moveTo>
                <a:lnTo>
                  <a:pt x="1062228" y="0"/>
                </a:lnTo>
                <a:lnTo>
                  <a:pt x="0" y="0"/>
                </a:lnTo>
                <a:lnTo>
                  <a:pt x="0" y="345439"/>
                </a:lnTo>
                <a:lnTo>
                  <a:pt x="1062228" y="345439"/>
                </a:lnTo>
                <a:close/>
              </a:path>
            </a:pathLst>
          </a:custGeom>
          <a:solidFill>
            <a:srgbClr val="2E5F6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2338593" y="1168977"/>
            <a:ext cx="318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&lt;15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10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26" name="object 26"/>
          <p:cNvSpPr txBox="1"/>
          <p:nvPr/>
        </p:nvSpPr>
        <p:spPr>
          <a:xfrm>
            <a:off x="2236993" y="1522268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15-20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36993" y="1875559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20-25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36993" y="2228849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25-30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38593" y="2582140"/>
            <a:ext cx="318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&gt;30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04353" y="2870661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701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577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454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3315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2083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085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961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838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71553" y="2870661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418053" y="3235907"/>
          <a:ext cx="8290559" cy="1224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9480"/>
                <a:gridCol w="1941506"/>
                <a:gridCol w="1619573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&lt;15%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19.35%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15-20%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19.35%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20-25%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16.13%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25-30%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19.35%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&gt;30%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25.81%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2684032" y="165829"/>
            <a:ext cx="3771900" cy="1122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Q21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What was your approximate</a:t>
            </a:r>
            <a:r>
              <a:rPr sz="1350" b="1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gross  profit margin in</a:t>
            </a:r>
            <a:r>
              <a:rPr sz="1350" b="1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2014?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31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2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88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295" y="1322243"/>
            <a:ext cx="4867088" cy="1766455"/>
          </a:xfrm>
          <a:custGeom>
            <a:avLst/>
            <a:gdLst/>
            <a:ahLst/>
            <a:cxnLst/>
            <a:rect l="l" t="t" r="r" b="b"/>
            <a:pathLst>
              <a:path w="4137025" h="2590800">
                <a:moveTo>
                  <a:pt x="0" y="0"/>
                </a:moveTo>
                <a:lnTo>
                  <a:pt x="4136643" y="0"/>
                </a:lnTo>
                <a:lnTo>
                  <a:pt x="4136643" y="2590799"/>
                </a:lnTo>
                <a:lnTo>
                  <a:pt x="0" y="2590799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01894" y="1322242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201893" y="1616651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201893" y="1969943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3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689574" y="1322242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689573" y="1616651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689573" y="1969943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3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177253" y="1322242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177253" y="1616651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177253" y="1969943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3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664934" y="1322242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664934" y="1969943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4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5152613" y="1322242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5152613" y="1969943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4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630134" y="1322243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6117813" y="1322243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6605494" y="1322243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7093173" y="1322243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714214" y="1322243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719296" y="3088698"/>
            <a:ext cx="4867088" cy="0"/>
          </a:xfrm>
          <a:custGeom>
            <a:avLst/>
            <a:gdLst/>
            <a:ahLst/>
            <a:cxnLst/>
            <a:rect l="l" t="t" r="r" b="b"/>
            <a:pathLst>
              <a:path w="4137025">
                <a:moveTo>
                  <a:pt x="0" y="0"/>
                </a:moveTo>
                <a:lnTo>
                  <a:pt x="4136644" y="0"/>
                </a:lnTo>
              </a:path>
            </a:pathLst>
          </a:custGeom>
          <a:ln w="17272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719294" y="1381126"/>
            <a:ext cx="1788459" cy="235527"/>
          </a:xfrm>
          <a:custGeom>
            <a:avLst/>
            <a:gdLst/>
            <a:ahLst/>
            <a:cxnLst/>
            <a:rect l="l" t="t" r="r" b="b"/>
            <a:pathLst>
              <a:path w="1520189" h="345439">
                <a:moveTo>
                  <a:pt x="1519936" y="345439"/>
                </a:moveTo>
                <a:lnTo>
                  <a:pt x="1519936" y="0"/>
                </a:lnTo>
                <a:lnTo>
                  <a:pt x="0" y="0"/>
                </a:lnTo>
                <a:lnTo>
                  <a:pt x="0" y="345439"/>
                </a:lnTo>
                <a:lnTo>
                  <a:pt x="1519936" y="34543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719293" y="1734415"/>
            <a:ext cx="2510118" cy="235527"/>
          </a:xfrm>
          <a:custGeom>
            <a:avLst/>
            <a:gdLst/>
            <a:ahLst/>
            <a:cxnLst/>
            <a:rect l="l" t="t" r="r" b="b"/>
            <a:pathLst>
              <a:path w="2133600" h="345439">
                <a:moveTo>
                  <a:pt x="2133092" y="345439"/>
                </a:moveTo>
                <a:lnTo>
                  <a:pt x="2133092" y="0"/>
                </a:lnTo>
                <a:lnTo>
                  <a:pt x="0" y="0"/>
                </a:lnTo>
                <a:lnTo>
                  <a:pt x="0" y="345439"/>
                </a:lnTo>
                <a:lnTo>
                  <a:pt x="2133092" y="34543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719295" y="2087706"/>
            <a:ext cx="345888" cy="235527"/>
          </a:xfrm>
          <a:custGeom>
            <a:avLst/>
            <a:gdLst/>
            <a:ahLst/>
            <a:cxnLst/>
            <a:rect l="l" t="t" r="r" b="b"/>
            <a:pathLst>
              <a:path w="294005" h="345439">
                <a:moveTo>
                  <a:pt x="293624" y="345439"/>
                </a:moveTo>
                <a:lnTo>
                  <a:pt x="293624" y="0"/>
                </a:lnTo>
                <a:lnTo>
                  <a:pt x="0" y="0"/>
                </a:lnTo>
                <a:lnTo>
                  <a:pt x="0" y="345439"/>
                </a:lnTo>
                <a:lnTo>
                  <a:pt x="293624" y="34543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2719293" y="2440997"/>
            <a:ext cx="173318" cy="235527"/>
          </a:xfrm>
          <a:custGeom>
            <a:avLst/>
            <a:gdLst/>
            <a:ahLst/>
            <a:cxnLst/>
            <a:rect l="l" t="t" r="r" b="b"/>
            <a:pathLst>
              <a:path w="147319" h="345439">
                <a:moveTo>
                  <a:pt x="146812" y="345439"/>
                </a:moveTo>
                <a:lnTo>
                  <a:pt x="146812" y="0"/>
                </a:lnTo>
                <a:lnTo>
                  <a:pt x="0" y="0"/>
                </a:lnTo>
                <a:lnTo>
                  <a:pt x="0" y="345439"/>
                </a:lnTo>
                <a:lnTo>
                  <a:pt x="146812" y="345439"/>
                </a:lnTo>
                <a:close/>
              </a:path>
            </a:pathLst>
          </a:custGeom>
          <a:solidFill>
            <a:srgbClr val="8889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2338593" y="1451609"/>
            <a:ext cx="318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&lt;30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11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27" name="object 27"/>
          <p:cNvSpPr txBox="1"/>
          <p:nvPr/>
        </p:nvSpPr>
        <p:spPr>
          <a:xfrm>
            <a:off x="2236993" y="1804901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30-40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36993" y="2158191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40-50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36993" y="2511482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50-60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38593" y="2864773"/>
            <a:ext cx="318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&gt;60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04353" y="3153294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70114" y="3153294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57794" y="3153294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45474" y="3153294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33154" y="3153294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20834" y="3153294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08514" y="3153294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96194" y="3153294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83874" y="3153294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71553" y="3153294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418053" y="3518541"/>
          <a:ext cx="8290560" cy="1224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9480"/>
                <a:gridCol w="3561080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&lt;30%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3210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37.04%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30-40%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3210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51.85%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40-50%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8417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7.41%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50-60%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8417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3.70%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&gt;60%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8417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0.00%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2633233" y="165829"/>
            <a:ext cx="3872005" cy="133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Q24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What was your contribution</a:t>
            </a:r>
            <a:r>
              <a:rPr sz="1350" b="1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margin 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(sales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less cost of material, direct labor  only and variable overhead, divided by 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sales)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r>
              <a:rPr sz="1350" b="1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2014?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27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6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93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295" y="1180927"/>
            <a:ext cx="4867088" cy="1766455"/>
          </a:xfrm>
          <a:custGeom>
            <a:avLst/>
            <a:gdLst/>
            <a:ahLst/>
            <a:cxnLst/>
            <a:rect l="l" t="t" r="r" b="b"/>
            <a:pathLst>
              <a:path w="4137025" h="2590800">
                <a:moveTo>
                  <a:pt x="0" y="0"/>
                </a:moveTo>
                <a:lnTo>
                  <a:pt x="4136643" y="0"/>
                </a:lnTo>
                <a:lnTo>
                  <a:pt x="4136643" y="2590799"/>
                </a:lnTo>
                <a:lnTo>
                  <a:pt x="0" y="2590799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01894" y="1180926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201893" y="1475335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201893" y="1828627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201893" y="2181918"/>
            <a:ext cx="0" cy="765464"/>
          </a:xfrm>
          <a:custGeom>
            <a:avLst/>
            <a:gdLst/>
            <a:ahLst/>
            <a:cxnLst/>
            <a:rect l="l" t="t" r="r" b="b"/>
            <a:pathLst>
              <a:path h="1122679">
                <a:moveTo>
                  <a:pt x="0" y="112267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689574" y="1180926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689573" y="1475335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689573" y="1828627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3689573" y="2181918"/>
            <a:ext cx="0" cy="765464"/>
          </a:xfrm>
          <a:custGeom>
            <a:avLst/>
            <a:gdLst/>
            <a:ahLst/>
            <a:cxnLst/>
            <a:rect l="l" t="t" r="r" b="b"/>
            <a:pathLst>
              <a:path h="1122679">
                <a:moveTo>
                  <a:pt x="0" y="112267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177253" y="1180926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177253" y="1475335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177253" y="1828626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3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4664934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5152613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630134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6117813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6605494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7093173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714214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719296" y="2947381"/>
            <a:ext cx="4867088" cy="0"/>
          </a:xfrm>
          <a:custGeom>
            <a:avLst/>
            <a:gdLst/>
            <a:ahLst/>
            <a:cxnLst/>
            <a:rect l="l" t="t" r="r" b="b"/>
            <a:pathLst>
              <a:path w="4137025">
                <a:moveTo>
                  <a:pt x="0" y="0"/>
                </a:moveTo>
                <a:lnTo>
                  <a:pt x="4136644" y="0"/>
                </a:lnTo>
              </a:path>
            </a:pathLst>
          </a:custGeom>
          <a:ln w="17272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719295" y="1239809"/>
            <a:ext cx="1554629" cy="235527"/>
          </a:xfrm>
          <a:custGeom>
            <a:avLst/>
            <a:gdLst/>
            <a:ahLst/>
            <a:cxnLst/>
            <a:rect l="l" t="t" r="r" b="b"/>
            <a:pathLst>
              <a:path w="1321435" h="345439">
                <a:moveTo>
                  <a:pt x="1321308" y="345439"/>
                </a:moveTo>
                <a:lnTo>
                  <a:pt x="1321308" y="0"/>
                </a:lnTo>
                <a:lnTo>
                  <a:pt x="0" y="0"/>
                </a:lnTo>
                <a:lnTo>
                  <a:pt x="0" y="345439"/>
                </a:lnTo>
                <a:lnTo>
                  <a:pt x="1321308" y="34543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719293" y="1593100"/>
            <a:ext cx="1900518" cy="235527"/>
          </a:xfrm>
          <a:custGeom>
            <a:avLst/>
            <a:gdLst/>
            <a:ahLst/>
            <a:cxnLst/>
            <a:rect l="l" t="t" r="r" b="b"/>
            <a:pathLst>
              <a:path w="1615439" h="345439">
                <a:moveTo>
                  <a:pt x="1614932" y="345439"/>
                </a:moveTo>
                <a:lnTo>
                  <a:pt x="1614932" y="0"/>
                </a:lnTo>
                <a:lnTo>
                  <a:pt x="0" y="0"/>
                </a:lnTo>
                <a:lnTo>
                  <a:pt x="0" y="345439"/>
                </a:lnTo>
                <a:lnTo>
                  <a:pt x="1614932" y="34543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719295" y="1946391"/>
            <a:ext cx="1209488" cy="235527"/>
          </a:xfrm>
          <a:custGeom>
            <a:avLst/>
            <a:gdLst/>
            <a:ahLst/>
            <a:cxnLst/>
            <a:rect l="l" t="t" r="r" b="b"/>
            <a:pathLst>
              <a:path w="1028064" h="345439">
                <a:moveTo>
                  <a:pt x="1027684" y="345439"/>
                </a:moveTo>
                <a:lnTo>
                  <a:pt x="1027684" y="0"/>
                </a:lnTo>
                <a:lnTo>
                  <a:pt x="0" y="0"/>
                </a:lnTo>
                <a:lnTo>
                  <a:pt x="0" y="345439"/>
                </a:lnTo>
                <a:lnTo>
                  <a:pt x="1027684" y="34543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2719294" y="2299682"/>
            <a:ext cx="162859" cy="235527"/>
          </a:xfrm>
          <a:custGeom>
            <a:avLst/>
            <a:gdLst/>
            <a:ahLst/>
            <a:cxnLst/>
            <a:rect l="l" t="t" r="r" b="b"/>
            <a:pathLst>
              <a:path w="138430" h="345439">
                <a:moveTo>
                  <a:pt x="138176" y="345439"/>
                </a:moveTo>
                <a:lnTo>
                  <a:pt x="138176" y="0"/>
                </a:lnTo>
                <a:lnTo>
                  <a:pt x="0" y="0"/>
                </a:lnTo>
                <a:lnTo>
                  <a:pt x="0" y="345439"/>
                </a:lnTo>
                <a:lnTo>
                  <a:pt x="138176" y="345439"/>
                </a:lnTo>
                <a:close/>
              </a:path>
            </a:pathLst>
          </a:custGeom>
          <a:solidFill>
            <a:srgbClr val="8889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2338593" y="1310294"/>
            <a:ext cx="318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&lt;40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12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27" name="object 27"/>
          <p:cNvSpPr txBox="1"/>
          <p:nvPr/>
        </p:nvSpPr>
        <p:spPr>
          <a:xfrm>
            <a:off x="2236993" y="1663584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40-50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36993" y="2016875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50-60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36993" y="2370166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60-70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38593" y="2723457"/>
            <a:ext cx="318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&gt;70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04353" y="3011978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7011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5779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4547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3315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2083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0851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9619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8387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71553" y="3011978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418053" y="3377224"/>
          <a:ext cx="8290559" cy="1224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9480"/>
                <a:gridCol w="1911026"/>
                <a:gridCol w="1650053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&lt;40%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32.14%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40-50%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39.29%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50-60%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60-70%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3.57%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&gt;70%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0.00%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2557033" y="165830"/>
            <a:ext cx="4022165" cy="133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 smtClean="0">
                <a:latin typeface="Times New Roman"/>
                <a:cs typeface="Times New Roman"/>
              </a:rPr>
              <a:t>Performance</a:t>
            </a:r>
            <a:r>
              <a:rPr lang="en-US" sz="1200" dirty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indent="254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Q22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What was your "material margin" 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(sales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less cost of materials only, divided  by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sales)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r>
              <a:rPr sz="1350" b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2014?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28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5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99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295" y="1039611"/>
            <a:ext cx="4867088" cy="1177636"/>
          </a:xfrm>
          <a:custGeom>
            <a:avLst/>
            <a:gdLst/>
            <a:ahLst/>
            <a:cxnLst/>
            <a:rect l="l" t="t" r="r" b="b"/>
            <a:pathLst>
              <a:path w="4137025" h="1727200">
                <a:moveTo>
                  <a:pt x="0" y="0"/>
                </a:moveTo>
                <a:lnTo>
                  <a:pt x="4136643" y="0"/>
                </a:lnTo>
                <a:lnTo>
                  <a:pt x="4136643" y="1727199"/>
                </a:lnTo>
                <a:lnTo>
                  <a:pt x="0" y="1727199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01894" y="1039611"/>
            <a:ext cx="0" cy="147205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8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201893" y="1481225"/>
            <a:ext cx="0" cy="294409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4317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201893" y="2070043"/>
            <a:ext cx="0" cy="147205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90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689574" y="1039611"/>
            <a:ext cx="0" cy="147205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8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689573" y="1481225"/>
            <a:ext cx="0" cy="294409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4317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689573" y="2070043"/>
            <a:ext cx="0" cy="147205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90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177253" y="1039611"/>
            <a:ext cx="0" cy="147205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8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177253" y="1481225"/>
            <a:ext cx="0" cy="294409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4317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177253" y="2070043"/>
            <a:ext cx="0" cy="147205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90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664934" y="1039611"/>
            <a:ext cx="0" cy="147205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8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664934" y="1481225"/>
            <a:ext cx="0" cy="736023"/>
          </a:xfrm>
          <a:custGeom>
            <a:avLst/>
            <a:gdLst/>
            <a:ahLst/>
            <a:cxnLst/>
            <a:rect l="l" t="t" r="r" b="b"/>
            <a:pathLst>
              <a:path h="1079500">
                <a:moveTo>
                  <a:pt x="0" y="107950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5152613" y="1039611"/>
            <a:ext cx="0" cy="147205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8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5152613" y="1481225"/>
            <a:ext cx="0" cy="736023"/>
          </a:xfrm>
          <a:custGeom>
            <a:avLst/>
            <a:gdLst/>
            <a:ahLst/>
            <a:cxnLst/>
            <a:rect l="l" t="t" r="r" b="b"/>
            <a:pathLst>
              <a:path h="1079500">
                <a:moveTo>
                  <a:pt x="0" y="107950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630134" y="1039611"/>
            <a:ext cx="0" cy="147205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2158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5630134" y="1481225"/>
            <a:ext cx="0" cy="736023"/>
          </a:xfrm>
          <a:custGeom>
            <a:avLst/>
            <a:gdLst/>
            <a:ahLst/>
            <a:cxnLst/>
            <a:rect l="l" t="t" r="r" b="b"/>
            <a:pathLst>
              <a:path h="1079500">
                <a:moveTo>
                  <a:pt x="0" y="107950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6117813" y="1039611"/>
            <a:ext cx="0" cy="1177636"/>
          </a:xfrm>
          <a:custGeom>
            <a:avLst/>
            <a:gdLst/>
            <a:ahLst/>
            <a:cxnLst/>
            <a:rect l="l" t="t" r="r" b="b"/>
            <a:pathLst>
              <a:path h="1727200">
                <a:moveTo>
                  <a:pt x="0" y="0"/>
                </a:moveTo>
                <a:lnTo>
                  <a:pt x="0" y="17272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6605494" y="1039611"/>
            <a:ext cx="0" cy="1177636"/>
          </a:xfrm>
          <a:custGeom>
            <a:avLst/>
            <a:gdLst/>
            <a:ahLst/>
            <a:cxnLst/>
            <a:rect l="l" t="t" r="r" b="b"/>
            <a:pathLst>
              <a:path h="1727200">
                <a:moveTo>
                  <a:pt x="0" y="0"/>
                </a:moveTo>
                <a:lnTo>
                  <a:pt x="0" y="17272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7093173" y="1039611"/>
            <a:ext cx="0" cy="1177636"/>
          </a:xfrm>
          <a:custGeom>
            <a:avLst/>
            <a:gdLst/>
            <a:ahLst/>
            <a:cxnLst/>
            <a:rect l="l" t="t" r="r" b="b"/>
            <a:pathLst>
              <a:path h="1727200">
                <a:moveTo>
                  <a:pt x="0" y="0"/>
                </a:moveTo>
                <a:lnTo>
                  <a:pt x="0" y="17272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714214" y="1039611"/>
            <a:ext cx="0" cy="1177636"/>
          </a:xfrm>
          <a:custGeom>
            <a:avLst/>
            <a:gdLst/>
            <a:ahLst/>
            <a:cxnLst/>
            <a:rect l="l" t="t" r="r" b="b"/>
            <a:pathLst>
              <a:path h="1727200">
                <a:moveTo>
                  <a:pt x="0" y="0"/>
                </a:moveTo>
                <a:lnTo>
                  <a:pt x="0" y="1727200"/>
                </a:lnTo>
              </a:path>
            </a:pathLst>
          </a:custGeom>
          <a:ln w="863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719296" y="2217246"/>
            <a:ext cx="4867088" cy="0"/>
          </a:xfrm>
          <a:custGeom>
            <a:avLst/>
            <a:gdLst/>
            <a:ahLst/>
            <a:cxnLst/>
            <a:rect l="l" t="t" r="r" b="b"/>
            <a:pathLst>
              <a:path w="4137025">
                <a:moveTo>
                  <a:pt x="0" y="0"/>
                </a:moveTo>
                <a:lnTo>
                  <a:pt x="4136644" y="0"/>
                </a:lnTo>
              </a:path>
            </a:pathLst>
          </a:custGeom>
          <a:ln w="17272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719295" y="1186814"/>
            <a:ext cx="3343088" cy="294409"/>
          </a:xfrm>
          <a:custGeom>
            <a:avLst/>
            <a:gdLst/>
            <a:ahLst/>
            <a:cxnLst/>
            <a:rect l="l" t="t" r="r" b="b"/>
            <a:pathLst>
              <a:path w="2841625" h="431800">
                <a:moveTo>
                  <a:pt x="2841243" y="431799"/>
                </a:moveTo>
                <a:lnTo>
                  <a:pt x="2841243" y="0"/>
                </a:lnTo>
                <a:lnTo>
                  <a:pt x="0" y="0"/>
                </a:lnTo>
                <a:lnTo>
                  <a:pt x="0" y="431799"/>
                </a:lnTo>
                <a:lnTo>
                  <a:pt x="2841243" y="43179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719295" y="1775633"/>
            <a:ext cx="1503829" cy="294409"/>
          </a:xfrm>
          <a:custGeom>
            <a:avLst/>
            <a:gdLst/>
            <a:ahLst/>
            <a:cxnLst/>
            <a:rect l="l" t="t" r="r" b="b"/>
            <a:pathLst>
              <a:path w="1278254" h="431800">
                <a:moveTo>
                  <a:pt x="1278128" y="431799"/>
                </a:moveTo>
                <a:lnTo>
                  <a:pt x="1278128" y="0"/>
                </a:lnTo>
                <a:lnTo>
                  <a:pt x="0" y="0"/>
                </a:lnTo>
                <a:lnTo>
                  <a:pt x="0" y="431799"/>
                </a:lnTo>
                <a:lnTo>
                  <a:pt x="1278128" y="43179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2297953" y="1286740"/>
            <a:ext cx="352612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B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etter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13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26" name="object 26"/>
          <p:cNvSpPr txBox="1"/>
          <p:nvPr/>
        </p:nvSpPr>
        <p:spPr>
          <a:xfrm>
            <a:off x="2277635" y="1875559"/>
            <a:ext cx="37128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Worse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04353" y="2281843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70114" y="2281843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57794" y="2281843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45474" y="2281843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33154" y="2281843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20834" y="2281843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08514" y="2281843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96194" y="2281843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483874" y="2281843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71553" y="2281843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418053" y="2647089"/>
          <a:ext cx="8290560" cy="659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9480"/>
                <a:gridCol w="3561080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Better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3210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68.97%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Worse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8417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31.03%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</a:tr>
            </a:tbl>
          </a:graphicData>
        </a:graphic>
      </p:graphicFrame>
      <p:sp>
        <p:nvSpPr>
          <p:cNvPr id="38" name="object 38"/>
          <p:cNvSpPr txBox="1"/>
          <p:nvPr/>
        </p:nvSpPr>
        <p:spPr>
          <a:xfrm>
            <a:off x="2496074" y="165829"/>
            <a:ext cx="4143935" cy="1122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Q23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Was 2014 better or worse than 2013</a:t>
            </a:r>
            <a:r>
              <a:rPr sz="1350" b="1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in  terms of material</a:t>
            </a:r>
            <a:r>
              <a:rPr sz="1350" b="1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margin?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29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4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98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1893" y="2747183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6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719294" y="1098492"/>
            <a:ext cx="366059" cy="235527"/>
          </a:xfrm>
          <a:custGeom>
            <a:avLst/>
            <a:gdLst/>
            <a:ahLst/>
            <a:cxnLst/>
            <a:rect l="l" t="t" r="r" b="b"/>
            <a:pathLst>
              <a:path w="311150" h="345439">
                <a:moveTo>
                  <a:pt x="310896" y="345439"/>
                </a:moveTo>
                <a:lnTo>
                  <a:pt x="310896" y="0"/>
                </a:lnTo>
                <a:lnTo>
                  <a:pt x="0" y="0"/>
                </a:lnTo>
                <a:lnTo>
                  <a:pt x="0" y="345439"/>
                </a:lnTo>
                <a:lnTo>
                  <a:pt x="310896" y="34543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2719293" y="1805074"/>
            <a:ext cx="1676400" cy="235527"/>
          </a:xfrm>
          <a:custGeom>
            <a:avLst/>
            <a:gdLst/>
            <a:ahLst/>
            <a:cxnLst/>
            <a:rect l="l" t="t" r="r" b="b"/>
            <a:pathLst>
              <a:path w="1424939" h="345439">
                <a:moveTo>
                  <a:pt x="1424940" y="345439"/>
                </a:moveTo>
                <a:lnTo>
                  <a:pt x="1424940" y="0"/>
                </a:lnTo>
                <a:lnTo>
                  <a:pt x="0" y="0"/>
                </a:lnTo>
                <a:lnTo>
                  <a:pt x="0" y="345439"/>
                </a:lnTo>
                <a:lnTo>
                  <a:pt x="1424940" y="34543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719294" y="2158364"/>
            <a:ext cx="366059" cy="235527"/>
          </a:xfrm>
          <a:custGeom>
            <a:avLst/>
            <a:gdLst/>
            <a:ahLst/>
            <a:cxnLst/>
            <a:rect l="l" t="t" r="r" b="b"/>
            <a:pathLst>
              <a:path w="311150" h="345439">
                <a:moveTo>
                  <a:pt x="310896" y="345439"/>
                </a:moveTo>
                <a:lnTo>
                  <a:pt x="310896" y="0"/>
                </a:lnTo>
                <a:lnTo>
                  <a:pt x="0" y="0"/>
                </a:lnTo>
                <a:lnTo>
                  <a:pt x="0" y="345439"/>
                </a:lnTo>
                <a:lnTo>
                  <a:pt x="310896" y="345439"/>
                </a:lnTo>
                <a:close/>
              </a:path>
            </a:pathLst>
          </a:custGeom>
          <a:solidFill>
            <a:srgbClr val="8889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709134" y="1033722"/>
          <a:ext cx="4871717" cy="19638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7679"/>
                <a:gridCol w="487680"/>
                <a:gridCol w="487679"/>
                <a:gridCol w="487680"/>
                <a:gridCol w="487680"/>
                <a:gridCol w="477520"/>
                <a:gridCol w="487680"/>
                <a:gridCol w="487680"/>
                <a:gridCol w="487680"/>
                <a:gridCol w="492759"/>
              </a:tblGrid>
              <a:tr h="412172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35527">
                <a:tc grid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solidFill>
                      <a:srgbClr val="33BC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187036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35527">
                <a:tc gridSpan="4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471054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35527">
                <a:tc gridSpan="2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2E5F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187036">
                <a:tc gridSpan="2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24" name="object 24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14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2399552" y="1168977"/>
            <a:ext cx="256240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&lt;5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7955" y="1522268"/>
            <a:ext cx="35186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5-10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36993" y="1875559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10-15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36993" y="2228849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15-20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38593" y="2582140"/>
            <a:ext cx="318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&gt;20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4353" y="2870661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01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577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454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3315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2083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085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961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838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71553" y="2870661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418053" y="3235909"/>
          <a:ext cx="8290559" cy="1224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9480"/>
                <a:gridCol w="1941506"/>
                <a:gridCol w="1619573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&lt;5%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7.69%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5-10%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30.77%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10-15%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34.62%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15-20%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7.69%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&gt;20%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19.23%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2551953" y="165829"/>
            <a:ext cx="4031129" cy="1122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Q26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What was your SG&amp;A as a percent of  sales in</a:t>
            </a:r>
            <a:r>
              <a:rPr sz="1350" b="1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2014?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26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7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46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295" y="1039611"/>
            <a:ext cx="4867088" cy="1766455"/>
          </a:xfrm>
          <a:custGeom>
            <a:avLst/>
            <a:gdLst/>
            <a:ahLst/>
            <a:cxnLst/>
            <a:rect l="l" t="t" r="r" b="b"/>
            <a:pathLst>
              <a:path w="4137025" h="2590800">
                <a:moveTo>
                  <a:pt x="0" y="0"/>
                </a:moveTo>
                <a:lnTo>
                  <a:pt x="4136643" y="0"/>
                </a:lnTo>
                <a:lnTo>
                  <a:pt x="4136643" y="2590799"/>
                </a:lnTo>
                <a:lnTo>
                  <a:pt x="0" y="2590799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01894" y="1039610"/>
            <a:ext cx="0" cy="58882"/>
          </a:xfrm>
          <a:custGeom>
            <a:avLst/>
            <a:gdLst/>
            <a:ahLst/>
            <a:cxnLst/>
            <a:rect l="l" t="t" r="r" b="b"/>
            <a:pathLst>
              <a:path h="86359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201893" y="1334019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201893" y="1687310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201893" y="2040601"/>
            <a:ext cx="0" cy="765464"/>
          </a:xfrm>
          <a:custGeom>
            <a:avLst/>
            <a:gdLst/>
            <a:ahLst/>
            <a:cxnLst/>
            <a:rect l="l" t="t" r="r" b="b"/>
            <a:pathLst>
              <a:path h="1122679">
                <a:moveTo>
                  <a:pt x="0" y="112268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689574" y="1039610"/>
            <a:ext cx="0" cy="58882"/>
          </a:xfrm>
          <a:custGeom>
            <a:avLst/>
            <a:gdLst/>
            <a:ahLst/>
            <a:cxnLst/>
            <a:rect l="l" t="t" r="r" b="b"/>
            <a:pathLst>
              <a:path h="86359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689573" y="1334019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689573" y="1687310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3689573" y="2040601"/>
            <a:ext cx="0" cy="765464"/>
          </a:xfrm>
          <a:custGeom>
            <a:avLst/>
            <a:gdLst/>
            <a:ahLst/>
            <a:cxnLst/>
            <a:rect l="l" t="t" r="r" b="b"/>
            <a:pathLst>
              <a:path h="1122679">
                <a:moveTo>
                  <a:pt x="0" y="112268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177253" y="1039610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177253" y="1687311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4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664934" y="1039610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4664934" y="1687311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4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515261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63013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611781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660549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709317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71421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719296" y="2806064"/>
            <a:ext cx="4867088" cy="0"/>
          </a:xfrm>
          <a:custGeom>
            <a:avLst/>
            <a:gdLst/>
            <a:ahLst/>
            <a:cxnLst/>
            <a:rect l="l" t="t" r="r" b="b"/>
            <a:pathLst>
              <a:path w="4137025">
                <a:moveTo>
                  <a:pt x="0" y="0"/>
                </a:moveTo>
                <a:lnTo>
                  <a:pt x="4136644" y="0"/>
                </a:lnTo>
              </a:path>
            </a:pathLst>
          </a:custGeom>
          <a:ln w="17272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719294" y="1098492"/>
            <a:ext cx="1331259" cy="235527"/>
          </a:xfrm>
          <a:custGeom>
            <a:avLst/>
            <a:gdLst/>
            <a:ahLst/>
            <a:cxnLst/>
            <a:rect l="l" t="t" r="r" b="b"/>
            <a:pathLst>
              <a:path w="1131570" h="345439">
                <a:moveTo>
                  <a:pt x="1131316" y="345439"/>
                </a:moveTo>
                <a:lnTo>
                  <a:pt x="1131316" y="0"/>
                </a:lnTo>
                <a:lnTo>
                  <a:pt x="0" y="0"/>
                </a:lnTo>
                <a:lnTo>
                  <a:pt x="0" y="345439"/>
                </a:lnTo>
                <a:lnTo>
                  <a:pt x="1131316" y="34543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719295" y="1451783"/>
            <a:ext cx="2174688" cy="235527"/>
          </a:xfrm>
          <a:custGeom>
            <a:avLst/>
            <a:gdLst/>
            <a:ahLst/>
            <a:cxnLst/>
            <a:rect l="l" t="t" r="r" b="b"/>
            <a:pathLst>
              <a:path w="1848485" h="345439">
                <a:moveTo>
                  <a:pt x="1848104" y="345439"/>
                </a:moveTo>
                <a:lnTo>
                  <a:pt x="1848104" y="0"/>
                </a:lnTo>
                <a:lnTo>
                  <a:pt x="0" y="0"/>
                </a:lnTo>
                <a:lnTo>
                  <a:pt x="0" y="345439"/>
                </a:lnTo>
                <a:lnTo>
                  <a:pt x="1848104" y="34543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719293" y="1805074"/>
            <a:ext cx="1168400" cy="235527"/>
          </a:xfrm>
          <a:custGeom>
            <a:avLst/>
            <a:gdLst/>
            <a:ahLst/>
            <a:cxnLst/>
            <a:rect l="l" t="t" r="r" b="b"/>
            <a:pathLst>
              <a:path w="993139" h="345439">
                <a:moveTo>
                  <a:pt x="993140" y="345439"/>
                </a:moveTo>
                <a:lnTo>
                  <a:pt x="993140" y="0"/>
                </a:lnTo>
                <a:lnTo>
                  <a:pt x="0" y="0"/>
                </a:lnTo>
                <a:lnTo>
                  <a:pt x="0" y="345439"/>
                </a:lnTo>
                <a:lnTo>
                  <a:pt x="993140" y="34543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2719294" y="2511655"/>
            <a:ext cx="162859" cy="235527"/>
          </a:xfrm>
          <a:custGeom>
            <a:avLst/>
            <a:gdLst/>
            <a:ahLst/>
            <a:cxnLst/>
            <a:rect l="l" t="t" r="r" b="b"/>
            <a:pathLst>
              <a:path w="138430" h="345439">
                <a:moveTo>
                  <a:pt x="138176" y="345439"/>
                </a:moveTo>
                <a:lnTo>
                  <a:pt x="138176" y="0"/>
                </a:lnTo>
                <a:lnTo>
                  <a:pt x="0" y="0"/>
                </a:lnTo>
                <a:lnTo>
                  <a:pt x="0" y="345439"/>
                </a:lnTo>
                <a:lnTo>
                  <a:pt x="138176" y="345439"/>
                </a:lnTo>
                <a:close/>
              </a:path>
            </a:pathLst>
          </a:custGeom>
          <a:solidFill>
            <a:srgbClr val="2E5F6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2196355" y="1168977"/>
            <a:ext cx="4519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M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aterial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15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27" name="object 27"/>
          <p:cNvSpPr txBox="1"/>
          <p:nvPr/>
        </p:nvSpPr>
        <p:spPr>
          <a:xfrm>
            <a:off x="2003313" y="1522268"/>
            <a:ext cx="64994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Direct</a:t>
            </a:r>
            <a:r>
              <a:rPr sz="750" b="1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labor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11872" y="1875559"/>
            <a:ext cx="736600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Indirect</a:t>
            </a:r>
            <a:r>
              <a:rPr sz="750" b="1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labor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16675" y="2228849"/>
            <a:ext cx="4325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U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tilities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98513" y="2582140"/>
            <a:ext cx="95474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Occupancy</a:t>
            </a:r>
            <a:r>
              <a:rPr sz="750" b="1" spc="-9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costs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04353" y="2870661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701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577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454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3315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2083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085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961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838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71553" y="2870661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418053" y="3235909"/>
          <a:ext cx="8290559" cy="1224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5560"/>
                <a:gridCol w="1717986"/>
                <a:gridCol w="1457013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Material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27.59%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Direct</a:t>
                      </a:r>
                      <a:r>
                        <a:rPr sz="5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labor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44.83%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Indirect</a:t>
                      </a:r>
                      <a:r>
                        <a:rPr sz="5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labor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24.14%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Utilities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0.00%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Occupancy</a:t>
                      </a:r>
                      <a:r>
                        <a:rPr sz="5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costs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3.45%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2582432" y="165829"/>
            <a:ext cx="3975100" cy="1122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Q31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What was your largest cost</a:t>
            </a:r>
            <a:r>
              <a:rPr sz="1350" b="1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increase  this</a:t>
            </a:r>
            <a:r>
              <a:rPr sz="1350" b="1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year?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29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4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0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295" y="1039611"/>
            <a:ext cx="4867088" cy="1766455"/>
          </a:xfrm>
          <a:custGeom>
            <a:avLst/>
            <a:gdLst/>
            <a:ahLst/>
            <a:cxnLst/>
            <a:rect l="l" t="t" r="r" b="b"/>
            <a:pathLst>
              <a:path w="4137025" h="2590800">
                <a:moveTo>
                  <a:pt x="0" y="0"/>
                </a:moveTo>
                <a:lnTo>
                  <a:pt x="4136643" y="0"/>
                </a:lnTo>
                <a:lnTo>
                  <a:pt x="4136643" y="2590799"/>
                </a:lnTo>
                <a:lnTo>
                  <a:pt x="0" y="2590799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01894" y="1039610"/>
            <a:ext cx="0" cy="58882"/>
          </a:xfrm>
          <a:custGeom>
            <a:avLst/>
            <a:gdLst/>
            <a:ahLst/>
            <a:cxnLst/>
            <a:rect l="l" t="t" r="r" b="b"/>
            <a:pathLst>
              <a:path h="86359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201893" y="1334019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201893" y="1687310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201893" y="2040601"/>
            <a:ext cx="0" cy="765464"/>
          </a:xfrm>
          <a:custGeom>
            <a:avLst/>
            <a:gdLst/>
            <a:ahLst/>
            <a:cxnLst/>
            <a:rect l="l" t="t" r="r" b="b"/>
            <a:pathLst>
              <a:path h="1122679">
                <a:moveTo>
                  <a:pt x="0" y="112268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689574" y="1039610"/>
            <a:ext cx="0" cy="58882"/>
          </a:xfrm>
          <a:custGeom>
            <a:avLst/>
            <a:gdLst/>
            <a:ahLst/>
            <a:cxnLst/>
            <a:rect l="l" t="t" r="r" b="b"/>
            <a:pathLst>
              <a:path h="86359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689573" y="1334019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689573" y="1687311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4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177253" y="1039610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177253" y="1687311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4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664934" y="1039610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664934" y="1687311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4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515261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563013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611781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660549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709317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71421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719296" y="2806064"/>
            <a:ext cx="4867088" cy="0"/>
          </a:xfrm>
          <a:custGeom>
            <a:avLst/>
            <a:gdLst/>
            <a:ahLst/>
            <a:cxnLst/>
            <a:rect l="l" t="t" r="r" b="b"/>
            <a:pathLst>
              <a:path w="4137025">
                <a:moveTo>
                  <a:pt x="0" y="0"/>
                </a:moveTo>
                <a:lnTo>
                  <a:pt x="4136644" y="0"/>
                </a:lnTo>
              </a:path>
            </a:pathLst>
          </a:custGeom>
          <a:ln w="17272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719293" y="1098492"/>
            <a:ext cx="1290918" cy="235527"/>
          </a:xfrm>
          <a:custGeom>
            <a:avLst/>
            <a:gdLst/>
            <a:ahLst/>
            <a:cxnLst/>
            <a:rect l="l" t="t" r="r" b="b"/>
            <a:pathLst>
              <a:path w="1097279" h="345439">
                <a:moveTo>
                  <a:pt x="1096772" y="345439"/>
                </a:moveTo>
                <a:lnTo>
                  <a:pt x="1096772" y="0"/>
                </a:lnTo>
                <a:lnTo>
                  <a:pt x="0" y="0"/>
                </a:lnTo>
                <a:lnTo>
                  <a:pt x="0" y="345439"/>
                </a:lnTo>
                <a:lnTo>
                  <a:pt x="1096772" y="34543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719295" y="1451783"/>
            <a:ext cx="2265829" cy="235527"/>
          </a:xfrm>
          <a:custGeom>
            <a:avLst/>
            <a:gdLst/>
            <a:ahLst/>
            <a:cxnLst/>
            <a:rect l="l" t="t" r="r" b="b"/>
            <a:pathLst>
              <a:path w="1925954" h="345439">
                <a:moveTo>
                  <a:pt x="1925828" y="345439"/>
                </a:moveTo>
                <a:lnTo>
                  <a:pt x="1925828" y="0"/>
                </a:lnTo>
                <a:lnTo>
                  <a:pt x="0" y="0"/>
                </a:lnTo>
                <a:lnTo>
                  <a:pt x="0" y="345439"/>
                </a:lnTo>
                <a:lnTo>
                  <a:pt x="1925828" y="34543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719295" y="1805074"/>
            <a:ext cx="965199" cy="235527"/>
          </a:xfrm>
          <a:custGeom>
            <a:avLst/>
            <a:gdLst/>
            <a:ahLst/>
            <a:cxnLst/>
            <a:rect l="l" t="t" r="r" b="b"/>
            <a:pathLst>
              <a:path w="820419" h="345439">
                <a:moveTo>
                  <a:pt x="820420" y="345439"/>
                </a:moveTo>
                <a:lnTo>
                  <a:pt x="820420" y="0"/>
                </a:lnTo>
                <a:lnTo>
                  <a:pt x="0" y="0"/>
                </a:lnTo>
                <a:lnTo>
                  <a:pt x="0" y="345439"/>
                </a:lnTo>
                <a:lnTo>
                  <a:pt x="820420" y="34543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719294" y="2158364"/>
            <a:ext cx="315259" cy="235527"/>
          </a:xfrm>
          <a:custGeom>
            <a:avLst/>
            <a:gdLst/>
            <a:ahLst/>
            <a:cxnLst/>
            <a:rect l="l" t="t" r="r" b="b"/>
            <a:pathLst>
              <a:path w="267969" h="345439">
                <a:moveTo>
                  <a:pt x="267716" y="345439"/>
                </a:moveTo>
                <a:lnTo>
                  <a:pt x="267716" y="0"/>
                </a:lnTo>
                <a:lnTo>
                  <a:pt x="0" y="0"/>
                </a:lnTo>
                <a:lnTo>
                  <a:pt x="0" y="345439"/>
                </a:lnTo>
                <a:lnTo>
                  <a:pt x="267716" y="345439"/>
                </a:lnTo>
                <a:close/>
              </a:path>
            </a:pathLst>
          </a:custGeom>
          <a:solidFill>
            <a:srgbClr val="8889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2358912" y="1168977"/>
            <a:ext cx="28985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0-5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16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26" name="object 26"/>
          <p:cNvSpPr txBox="1"/>
          <p:nvPr/>
        </p:nvSpPr>
        <p:spPr>
          <a:xfrm>
            <a:off x="2297955" y="1522268"/>
            <a:ext cx="35186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5-10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36993" y="1875559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10-20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36993" y="2228849"/>
            <a:ext cx="414618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20-30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38593" y="2582140"/>
            <a:ext cx="318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&gt;30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04353" y="2870661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701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577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454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3315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2083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085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961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838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71553" y="2870661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418053" y="3235911"/>
          <a:ext cx="8290559" cy="1224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9480"/>
                <a:gridCol w="1911026"/>
                <a:gridCol w="1650053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0-5%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26.67%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5-10%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46.67%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10-20%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20.00%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20-30%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6.67%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&gt;30%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0.00%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2557032" y="165829"/>
            <a:ext cx="4019176" cy="1122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Q32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How much did your health</a:t>
            </a:r>
            <a:r>
              <a:rPr sz="1350" b="1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insurance  costs</a:t>
            </a:r>
            <a:r>
              <a:rPr sz="1350" b="1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increase?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30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3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67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3200400"/>
            <a:ext cx="6172200" cy="1524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Qualitative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17</a:t>
            </a:fld>
            <a:endParaRPr lang="en-US" dirty="0"/>
          </a:p>
        </p:txBody>
      </p:sp>
      <p:pic>
        <p:nvPicPr>
          <p:cNvPr id="7" name="Picture 2" descr="K:\Logos\WHMA\WHMA\WHMA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2017"/>
            <a:ext cx="6705600" cy="11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09134" y="1033723"/>
          <a:ext cx="4871715" cy="1449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7679"/>
                <a:gridCol w="487679"/>
                <a:gridCol w="487679"/>
                <a:gridCol w="487679"/>
                <a:gridCol w="487680"/>
                <a:gridCol w="477520"/>
                <a:gridCol w="487680"/>
                <a:gridCol w="487680"/>
                <a:gridCol w="487680"/>
                <a:gridCol w="492759"/>
              </a:tblGrid>
              <a:tr h="124691"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765463">
                <a:tc gridSpan="5"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559377"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19295" y="1127932"/>
          <a:ext cx="2346955" cy="7654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"/>
                <a:gridCol w="487679"/>
                <a:gridCol w="487679"/>
                <a:gridCol w="487679"/>
                <a:gridCol w="259079"/>
                <a:gridCol w="142239"/>
              </a:tblGrid>
              <a:tr h="294408">
                <a:tc gridSpan="6"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CDD3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6645"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4408">
                <a:tc gridSpan="5"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33BC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719295" y="2070042"/>
            <a:ext cx="284629" cy="294409"/>
          </a:xfrm>
          <a:custGeom>
            <a:avLst/>
            <a:gdLst/>
            <a:ahLst/>
            <a:cxnLst/>
            <a:rect l="l" t="t" r="r" b="b"/>
            <a:pathLst>
              <a:path w="241935" h="431800">
                <a:moveTo>
                  <a:pt x="241808" y="431799"/>
                </a:moveTo>
                <a:lnTo>
                  <a:pt x="241808" y="0"/>
                </a:lnTo>
                <a:lnTo>
                  <a:pt x="0" y="0"/>
                </a:lnTo>
                <a:lnTo>
                  <a:pt x="0" y="431799"/>
                </a:lnTo>
                <a:lnTo>
                  <a:pt x="241808" y="43179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972832" y="1196513"/>
            <a:ext cx="68131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5080" indent="-26034">
              <a:lnSpc>
                <a:spcPts val="88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Increasingly  co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m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petitive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dirty="0"/>
              <a:t>18</a:t>
            </a:fld>
            <a:r>
              <a:rPr spc="-5" dirty="0"/>
              <a:t> /</a:t>
            </a:r>
            <a:r>
              <a:rPr spc="-90" dirty="0"/>
              <a:t> </a:t>
            </a:r>
            <a:r>
              <a:rPr spc="-5" dirty="0"/>
              <a:t>37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89952" y="1667568"/>
            <a:ext cx="87181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 marR="5080" indent="-78105">
              <a:lnSpc>
                <a:spcPts val="88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About the</a:t>
            </a:r>
            <a:r>
              <a:rPr sz="75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same  over the</a:t>
            </a:r>
            <a:r>
              <a:rPr sz="75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pas...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9792" y="2138622"/>
            <a:ext cx="87928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4290">
              <a:lnSpc>
                <a:spcPts val="88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Somewhat</a:t>
            </a:r>
            <a:r>
              <a:rPr sz="750" b="1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less  price</a:t>
            </a:r>
            <a:r>
              <a:rPr sz="750" b="1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competive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04353" y="2517370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0114" y="2517370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7794" y="2517370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45474" y="2517370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33154" y="2517370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20834" y="2517370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08514" y="2517370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96194" y="2517370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83874" y="2517370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71553" y="2517370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18053" y="2882614"/>
          <a:ext cx="8290560" cy="847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2680"/>
                <a:gridCol w="2087880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Increasingly</a:t>
                      </a:r>
                      <a:r>
                        <a:rPr sz="500" spc="-7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competitive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57988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48.48%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About the same over the past few</a:t>
                      </a:r>
                      <a:r>
                        <a:rPr sz="500" spc="-5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57988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45.45%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Somewhat less price</a:t>
                      </a:r>
                      <a:r>
                        <a:rPr sz="500" spc="-7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competive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63195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6.06%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2557032" y="165829"/>
            <a:ext cx="4019176" cy="1122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Q11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What is the trend you see in terms</a:t>
            </a:r>
            <a:r>
              <a:rPr sz="1350" b="1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of  price</a:t>
            </a:r>
            <a:r>
              <a:rPr sz="1350" b="1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competition?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33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0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30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09133" y="1175039"/>
          <a:ext cx="4871714" cy="1982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7679"/>
                <a:gridCol w="487679"/>
                <a:gridCol w="487680"/>
                <a:gridCol w="487679"/>
                <a:gridCol w="487679"/>
                <a:gridCol w="477519"/>
                <a:gridCol w="487680"/>
                <a:gridCol w="487680"/>
                <a:gridCol w="487680"/>
                <a:gridCol w="492759"/>
              </a:tblGrid>
              <a:tr h="187036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94408">
                <a:tc grid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CDD3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647699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94408">
                <a:tc grid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559377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719295" y="1740303"/>
            <a:ext cx="142688" cy="294409"/>
          </a:xfrm>
          <a:custGeom>
            <a:avLst/>
            <a:gdLst/>
            <a:ahLst/>
            <a:cxnLst/>
            <a:rect l="l" t="t" r="r" b="b"/>
            <a:pathLst>
              <a:path w="121285" h="431800">
                <a:moveTo>
                  <a:pt x="120904" y="431799"/>
                </a:moveTo>
                <a:lnTo>
                  <a:pt x="120904" y="0"/>
                </a:lnTo>
                <a:lnTo>
                  <a:pt x="0" y="0"/>
                </a:lnTo>
                <a:lnTo>
                  <a:pt x="0" y="431799"/>
                </a:lnTo>
                <a:lnTo>
                  <a:pt x="120904" y="43179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2719294" y="2211359"/>
            <a:ext cx="1026459" cy="294409"/>
          </a:xfrm>
          <a:custGeom>
            <a:avLst/>
            <a:gdLst/>
            <a:ahLst/>
            <a:cxnLst/>
            <a:rect l="l" t="t" r="r" b="b"/>
            <a:pathLst>
              <a:path w="872489" h="431800">
                <a:moveTo>
                  <a:pt x="872236" y="431799"/>
                </a:moveTo>
                <a:lnTo>
                  <a:pt x="872236" y="0"/>
                </a:lnTo>
                <a:lnTo>
                  <a:pt x="0" y="0"/>
                </a:lnTo>
                <a:lnTo>
                  <a:pt x="0" y="431799"/>
                </a:lnTo>
                <a:lnTo>
                  <a:pt x="872236" y="43179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719295" y="2682413"/>
            <a:ext cx="284629" cy="294409"/>
          </a:xfrm>
          <a:custGeom>
            <a:avLst/>
            <a:gdLst/>
            <a:ahLst/>
            <a:cxnLst/>
            <a:rect l="l" t="t" r="r" b="b"/>
            <a:pathLst>
              <a:path w="241935" h="431800">
                <a:moveTo>
                  <a:pt x="241808" y="431799"/>
                </a:moveTo>
                <a:lnTo>
                  <a:pt x="241808" y="0"/>
                </a:lnTo>
                <a:lnTo>
                  <a:pt x="0" y="0"/>
                </a:lnTo>
                <a:lnTo>
                  <a:pt x="0" y="431799"/>
                </a:lnTo>
                <a:lnTo>
                  <a:pt x="241808" y="431799"/>
                </a:lnTo>
                <a:close/>
              </a:path>
            </a:pathLst>
          </a:custGeom>
          <a:solidFill>
            <a:srgbClr val="8889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003313" y="1337829"/>
            <a:ext cx="649941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93370">
              <a:lnSpc>
                <a:spcPts val="88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Price  co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m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petitive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19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2247152" y="1840229"/>
            <a:ext cx="407894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Q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uality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22032" y="2279938"/>
            <a:ext cx="730624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4940">
              <a:lnSpc>
                <a:spcPts val="88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Flexibility  (shorter</a:t>
            </a:r>
            <a:r>
              <a:rPr sz="75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lea...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6833" y="2782339"/>
            <a:ext cx="4265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Service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4353" y="3129741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011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5779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4547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3315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083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0851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9619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8387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71553" y="3129741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18053" y="3494986"/>
          <a:ext cx="829056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6600"/>
                <a:gridCol w="2473960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Price</a:t>
                      </a:r>
                      <a:r>
                        <a:rPr sz="5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competitive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908175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69.70%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Quality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960245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3.03%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Flexibility (shorter lead</a:t>
                      </a:r>
                      <a:r>
                        <a:rPr sz="500" spc="-4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times)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960245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21.21%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960245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6.06%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2521472" y="165830"/>
            <a:ext cx="4096122" cy="133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indent="-6985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Q14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If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there was one thing you think your  customers "wished you were a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little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better 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at",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what would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it</a:t>
            </a:r>
            <a:r>
              <a:rPr sz="1350" b="1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be?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33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0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4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Background On Survey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K:\Logos\WHMA\WHMA\WHMA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1"/>
            <a:ext cx="67056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295" y="1269250"/>
            <a:ext cx="2327088" cy="294409"/>
          </a:xfrm>
          <a:custGeom>
            <a:avLst/>
            <a:gdLst/>
            <a:ahLst/>
            <a:cxnLst/>
            <a:rect l="l" t="t" r="r" b="b"/>
            <a:pathLst>
              <a:path w="1978025" h="431800">
                <a:moveTo>
                  <a:pt x="1977644" y="431799"/>
                </a:moveTo>
                <a:lnTo>
                  <a:pt x="1977644" y="0"/>
                </a:lnTo>
                <a:lnTo>
                  <a:pt x="0" y="0"/>
                </a:lnTo>
                <a:lnTo>
                  <a:pt x="0" y="431799"/>
                </a:lnTo>
                <a:lnTo>
                  <a:pt x="1977644" y="43179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09133" y="1175039"/>
          <a:ext cx="4871716" cy="199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7679"/>
                <a:gridCol w="487679"/>
                <a:gridCol w="487679"/>
                <a:gridCol w="487680"/>
                <a:gridCol w="487680"/>
                <a:gridCol w="477520"/>
                <a:gridCol w="487680"/>
                <a:gridCol w="487680"/>
                <a:gridCol w="487680"/>
                <a:gridCol w="492759"/>
              </a:tblGrid>
              <a:tr h="187036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94408">
                <a:tc grid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187036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94408">
                <a:tc gridSpan="4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33BC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1030432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719295" y="2211359"/>
            <a:ext cx="183029" cy="294409"/>
          </a:xfrm>
          <a:custGeom>
            <a:avLst/>
            <a:gdLst/>
            <a:ahLst/>
            <a:cxnLst/>
            <a:rect l="l" t="t" r="r" b="b"/>
            <a:pathLst>
              <a:path w="155575" h="431800">
                <a:moveTo>
                  <a:pt x="155448" y="431799"/>
                </a:moveTo>
                <a:lnTo>
                  <a:pt x="155448" y="0"/>
                </a:lnTo>
                <a:lnTo>
                  <a:pt x="0" y="0"/>
                </a:lnTo>
                <a:lnTo>
                  <a:pt x="0" y="431799"/>
                </a:lnTo>
                <a:lnTo>
                  <a:pt x="155448" y="43179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719293" y="2682413"/>
            <a:ext cx="376518" cy="294409"/>
          </a:xfrm>
          <a:custGeom>
            <a:avLst/>
            <a:gdLst/>
            <a:ahLst/>
            <a:cxnLst/>
            <a:rect l="l" t="t" r="r" b="b"/>
            <a:pathLst>
              <a:path w="320039" h="431800">
                <a:moveTo>
                  <a:pt x="319532" y="431799"/>
                </a:moveTo>
                <a:lnTo>
                  <a:pt x="319532" y="0"/>
                </a:lnTo>
                <a:lnTo>
                  <a:pt x="0" y="0"/>
                </a:lnTo>
                <a:lnTo>
                  <a:pt x="0" y="431799"/>
                </a:lnTo>
                <a:lnTo>
                  <a:pt x="319532" y="431799"/>
                </a:lnTo>
                <a:close/>
              </a:path>
            </a:pathLst>
          </a:custGeom>
          <a:solidFill>
            <a:srgbClr val="8889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2308113" y="1369175"/>
            <a:ext cx="3436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&lt;1000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1310"/>
              </a:lnSpc>
            </a:pPr>
            <a:fld id="{81D60167-4931-47E6-BA6A-407CBD079E47}" type="slidenum">
              <a:rPr spc="-5" dirty="0"/>
              <a:t>20</a:t>
            </a:fld>
            <a:r>
              <a:rPr spc="-5" dirty="0"/>
              <a:t> /</a:t>
            </a:r>
            <a:r>
              <a:rPr spc="-90" dirty="0"/>
              <a:t> </a:t>
            </a:r>
            <a:r>
              <a:rPr spc="-5" dirty="0"/>
              <a:t>37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94752" y="1840229"/>
            <a:ext cx="563282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1001-3000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94752" y="2311284"/>
            <a:ext cx="563282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3001-5000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08113" y="2782339"/>
            <a:ext cx="3436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&gt;5000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4353" y="3129741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011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5779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4547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3315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083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0851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9619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83874" y="312974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71553" y="3129741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18053" y="3494983"/>
          <a:ext cx="829056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9480"/>
                <a:gridCol w="3561080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&lt;1000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3210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48.00%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1001-3000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3210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40.00%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3001-5000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8417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4.00%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&gt;5000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2884170" algn="l"/>
                        </a:tabLst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8.00%	</a:t>
                      </a:r>
                      <a:r>
                        <a:rPr sz="500" spc="-5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2490995" y="165830"/>
            <a:ext cx="4157382" cy="133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indent="60325" algn="just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Q9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Do you assess your internal quality in  terms of defective parts per million (PPM),  and,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if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so, what is your defect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rate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r>
              <a:rPr sz="1350" b="1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PPM?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25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8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94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295" y="1180927"/>
            <a:ext cx="4867088" cy="1766455"/>
          </a:xfrm>
          <a:custGeom>
            <a:avLst/>
            <a:gdLst/>
            <a:ahLst/>
            <a:cxnLst/>
            <a:rect l="l" t="t" r="r" b="b"/>
            <a:pathLst>
              <a:path w="4137025" h="2590800">
                <a:moveTo>
                  <a:pt x="0" y="0"/>
                </a:moveTo>
                <a:lnTo>
                  <a:pt x="4136643" y="0"/>
                </a:lnTo>
                <a:lnTo>
                  <a:pt x="4136643" y="2590799"/>
                </a:lnTo>
                <a:lnTo>
                  <a:pt x="0" y="2590799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01894" y="1180926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201893" y="1475335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201893" y="1828627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201893" y="2181918"/>
            <a:ext cx="0" cy="765464"/>
          </a:xfrm>
          <a:custGeom>
            <a:avLst/>
            <a:gdLst/>
            <a:ahLst/>
            <a:cxnLst/>
            <a:rect l="l" t="t" r="r" b="b"/>
            <a:pathLst>
              <a:path h="1122679">
                <a:moveTo>
                  <a:pt x="0" y="112267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689574" y="1180927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689573" y="1828627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2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689573" y="2181918"/>
            <a:ext cx="0" cy="765464"/>
          </a:xfrm>
          <a:custGeom>
            <a:avLst/>
            <a:gdLst/>
            <a:ahLst/>
            <a:cxnLst/>
            <a:rect l="l" t="t" r="r" b="b"/>
            <a:pathLst>
              <a:path h="1122679">
                <a:moveTo>
                  <a:pt x="0" y="112267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177253" y="1180927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177253" y="1828626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4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664934" y="1180927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664934" y="1828626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4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5152613" y="1180927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5152613" y="1828626"/>
            <a:ext cx="0" cy="1118754"/>
          </a:xfrm>
          <a:custGeom>
            <a:avLst/>
            <a:gdLst/>
            <a:ahLst/>
            <a:cxnLst/>
            <a:rect l="l" t="t" r="r" b="b"/>
            <a:pathLst>
              <a:path h="1640839">
                <a:moveTo>
                  <a:pt x="0" y="164084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630134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6117813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6605494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7093173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714214" y="1180927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719296" y="2947381"/>
            <a:ext cx="4867088" cy="0"/>
          </a:xfrm>
          <a:custGeom>
            <a:avLst/>
            <a:gdLst/>
            <a:ahLst/>
            <a:cxnLst/>
            <a:rect l="l" t="t" r="r" b="b"/>
            <a:pathLst>
              <a:path w="4137025">
                <a:moveTo>
                  <a:pt x="0" y="0"/>
                </a:moveTo>
                <a:lnTo>
                  <a:pt x="4136644" y="0"/>
                </a:lnTo>
              </a:path>
            </a:pathLst>
          </a:custGeom>
          <a:ln w="17272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719295" y="1239809"/>
            <a:ext cx="579716" cy="235527"/>
          </a:xfrm>
          <a:custGeom>
            <a:avLst/>
            <a:gdLst/>
            <a:ahLst/>
            <a:cxnLst/>
            <a:rect l="l" t="t" r="r" b="b"/>
            <a:pathLst>
              <a:path w="492760" h="345439">
                <a:moveTo>
                  <a:pt x="492252" y="345439"/>
                </a:moveTo>
                <a:lnTo>
                  <a:pt x="492252" y="0"/>
                </a:lnTo>
                <a:lnTo>
                  <a:pt x="0" y="0"/>
                </a:lnTo>
                <a:lnTo>
                  <a:pt x="0" y="345439"/>
                </a:lnTo>
                <a:lnTo>
                  <a:pt x="492252" y="34543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719294" y="1593100"/>
            <a:ext cx="2499659" cy="235527"/>
          </a:xfrm>
          <a:custGeom>
            <a:avLst/>
            <a:gdLst/>
            <a:ahLst/>
            <a:cxnLst/>
            <a:rect l="l" t="t" r="r" b="b"/>
            <a:pathLst>
              <a:path w="2124710" h="345439">
                <a:moveTo>
                  <a:pt x="2124456" y="345439"/>
                </a:moveTo>
                <a:lnTo>
                  <a:pt x="2124456" y="0"/>
                </a:lnTo>
                <a:lnTo>
                  <a:pt x="0" y="0"/>
                </a:lnTo>
                <a:lnTo>
                  <a:pt x="0" y="345439"/>
                </a:lnTo>
                <a:lnTo>
                  <a:pt x="2124456" y="34543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719293" y="1946391"/>
            <a:ext cx="1320800" cy="235527"/>
          </a:xfrm>
          <a:custGeom>
            <a:avLst/>
            <a:gdLst/>
            <a:ahLst/>
            <a:cxnLst/>
            <a:rect l="l" t="t" r="r" b="b"/>
            <a:pathLst>
              <a:path w="1122679" h="345439">
                <a:moveTo>
                  <a:pt x="1122680" y="345439"/>
                </a:moveTo>
                <a:lnTo>
                  <a:pt x="1122680" y="0"/>
                </a:lnTo>
                <a:lnTo>
                  <a:pt x="0" y="0"/>
                </a:lnTo>
                <a:lnTo>
                  <a:pt x="0" y="345439"/>
                </a:lnTo>
                <a:lnTo>
                  <a:pt x="1122680" y="34543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2719295" y="2299682"/>
            <a:ext cx="284629" cy="235527"/>
          </a:xfrm>
          <a:custGeom>
            <a:avLst/>
            <a:gdLst/>
            <a:ahLst/>
            <a:cxnLst/>
            <a:rect l="l" t="t" r="r" b="b"/>
            <a:pathLst>
              <a:path w="241935" h="345439">
                <a:moveTo>
                  <a:pt x="241808" y="345439"/>
                </a:moveTo>
                <a:lnTo>
                  <a:pt x="241808" y="0"/>
                </a:lnTo>
                <a:lnTo>
                  <a:pt x="0" y="0"/>
                </a:lnTo>
                <a:lnTo>
                  <a:pt x="0" y="345439"/>
                </a:lnTo>
                <a:lnTo>
                  <a:pt x="241808" y="345439"/>
                </a:lnTo>
                <a:close/>
              </a:path>
            </a:pathLst>
          </a:custGeom>
          <a:solidFill>
            <a:srgbClr val="8889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2719295" y="2652972"/>
            <a:ext cx="142688" cy="235527"/>
          </a:xfrm>
          <a:custGeom>
            <a:avLst/>
            <a:gdLst/>
            <a:ahLst/>
            <a:cxnLst/>
            <a:rect l="l" t="t" r="r" b="b"/>
            <a:pathLst>
              <a:path w="121285" h="345439">
                <a:moveTo>
                  <a:pt x="120904" y="345439"/>
                </a:moveTo>
                <a:lnTo>
                  <a:pt x="120904" y="0"/>
                </a:lnTo>
                <a:lnTo>
                  <a:pt x="0" y="0"/>
                </a:lnTo>
                <a:lnTo>
                  <a:pt x="0" y="345439"/>
                </a:lnTo>
                <a:lnTo>
                  <a:pt x="120904" y="345439"/>
                </a:lnTo>
                <a:close/>
              </a:path>
            </a:pathLst>
          </a:custGeom>
          <a:solidFill>
            <a:srgbClr val="2E5F6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1962673" y="1310294"/>
            <a:ext cx="687294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utstanding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21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28" name="object 28"/>
          <p:cNvSpPr txBox="1"/>
          <p:nvPr/>
        </p:nvSpPr>
        <p:spPr>
          <a:xfrm>
            <a:off x="2135392" y="1663584"/>
            <a:ext cx="519952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Excellent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28433" y="2016875"/>
            <a:ext cx="32123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G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ood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19872" y="2370166"/>
            <a:ext cx="234576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Fair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69074" y="2723457"/>
            <a:ext cx="284629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Poor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04353" y="3011978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7011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5779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4547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3315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2083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0851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9619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83874" y="3011978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971553" y="3011978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42" name="object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556310"/>
              </p:ext>
            </p:extLst>
          </p:nvPr>
        </p:nvGraphicFramePr>
        <p:xfrm>
          <a:off x="418053" y="3377222"/>
          <a:ext cx="8290559" cy="11753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9480"/>
                <a:gridCol w="1911026"/>
                <a:gridCol w="1650053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Outstanding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12.12%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51.52%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Good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27.27%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Fair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6.06%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Poor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3.03%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3" name="object 43"/>
          <p:cNvSpPr txBox="1"/>
          <p:nvPr/>
        </p:nvSpPr>
        <p:spPr>
          <a:xfrm>
            <a:off x="2551955" y="165830"/>
            <a:ext cx="4032622" cy="1122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indent="-1905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Q15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My customers and I would agree that  our engineering support services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them 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are: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33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0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19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7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785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WHY do a survey?</a:t>
            </a:r>
          </a:p>
          <a:p>
            <a:r>
              <a:rPr lang="en-US" dirty="0" smtClean="0"/>
              <a:t>Goal of WHMA is to add value for members and this was perceived as one way to do that, as do many other organizations;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WHAT was the survey about?</a:t>
            </a:r>
          </a:p>
          <a:p>
            <a:r>
              <a:rPr lang="en-US" dirty="0" smtClean="0"/>
              <a:t>Finding out more about our membership and sharing information on a confidential “no name” basis</a:t>
            </a:r>
            <a:r>
              <a:rPr lang="en-US" dirty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did the survey and HOW was it done?</a:t>
            </a:r>
          </a:p>
          <a:p>
            <a:r>
              <a:rPr lang="en-US" dirty="0" smtClean="0"/>
              <a:t>A committee of the WHMA Board of Directors developed the questions using SURVEY MONKEY, but Bishop and Associates independently administered and tallied the survey;</a:t>
            </a:r>
          </a:p>
          <a:p>
            <a:pPr marL="0" indent="0">
              <a:buNone/>
            </a:pPr>
            <a:r>
              <a:rPr lang="en-US" dirty="0" smtClean="0"/>
              <a:t>WHERE and WHEN was the survey done? </a:t>
            </a:r>
          </a:p>
          <a:p>
            <a:r>
              <a:rPr lang="en-US" dirty="0" smtClean="0"/>
              <a:t>Survey was sent out in Q2 2015 and results obtained July 1, 2015.  See next page for details.</a:t>
            </a:r>
            <a:endParaRPr lang="en-US" dirty="0"/>
          </a:p>
        </p:txBody>
      </p:sp>
      <p:pic>
        <p:nvPicPr>
          <p:cNvPr id="4" name="Picture 2" descr="K:\Logos\WHMA\WHMA\WHMA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1"/>
            <a:ext cx="67056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over 1100 identified wire and cable harness manufacturers in North America (1);</a:t>
            </a:r>
          </a:p>
          <a:p>
            <a:r>
              <a:rPr lang="en-US" dirty="0" smtClean="0"/>
              <a:t>WHMA had 204 members as of the Survey date;</a:t>
            </a:r>
          </a:p>
          <a:p>
            <a:r>
              <a:rPr lang="en-US" dirty="0" smtClean="0"/>
              <a:t>Survey response from 33 companies (16%);</a:t>
            </a:r>
          </a:p>
          <a:p>
            <a:r>
              <a:rPr lang="en-US" dirty="0" smtClean="0"/>
              <a:t>The 33 responses were pretty evenly split between small (&lt;50 EE’s), medium (51-100 EE’s) and larger firms (&gt;100 EE’s).</a:t>
            </a:r>
          </a:p>
          <a:p>
            <a:r>
              <a:rPr lang="en-US" dirty="0" smtClean="0"/>
              <a:t>About half the respondents had one facility, and had LCC capabilities;</a:t>
            </a:r>
          </a:p>
          <a:p>
            <a:r>
              <a:rPr lang="en-US" dirty="0" smtClean="0"/>
              <a:t>Almost all (85%) were ISO certified.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(1)  Report </a:t>
            </a:r>
            <a:r>
              <a:rPr lang="en-US" sz="1400" b="1" dirty="0"/>
              <a:t>T-800-13 2013 North American Cable Assembly Manufacturers (October 2013) NEW</a:t>
            </a:r>
            <a:endParaRPr lang="en-US" sz="1400" dirty="0"/>
          </a:p>
        </p:txBody>
      </p:sp>
      <p:pic>
        <p:nvPicPr>
          <p:cNvPr id="4" name="Picture 2" descr="K:\Logos\WHMA\WHMA\WHMA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100"/>
            <a:ext cx="7010400" cy="91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066800"/>
          </a:xfrm>
        </p:spPr>
        <p:txBody>
          <a:bodyPr/>
          <a:lstStyle/>
          <a:p>
            <a:r>
              <a:rPr lang="en-US" dirty="0" smtClean="0"/>
              <a:t>SUMMARY Survey Results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0" y="5334000"/>
            <a:ext cx="61722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				Quantitative</a:t>
            </a:r>
          </a:p>
          <a:p>
            <a:r>
              <a:rPr lang="en-US" dirty="0" smtClean="0"/>
              <a:t>				Qualitative </a:t>
            </a:r>
          </a:p>
          <a:p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4" name="Picture 2" descr="K:\Logos\WHMA\WHMA\WHMA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2017"/>
            <a:ext cx="7391400" cy="91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B2FC5-5B25-4D30-A8C2-1D35A6978C7D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2" descr="K:\Logos\WHMA\WHMA\WHMA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1"/>
            <a:ext cx="67056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8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295" y="1039611"/>
            <a:ext cx="4867088" cy="2119745"/>
          </a:xfrm>
          <a:custGeom>
            <a:avLst/>
            <a:gdLst/>
            <a:ahLst/>
            <a:cxnLst/>
            <a:rect l="l" t="t" r="r" b="b"/>
            <a:pathLst>
              <a:path w="4137025" h="3108960">
                <a:moveTo>
                  <a:pt x="0" y="0"/>
                </a:moveTo>
                <a:lnTo>
                  <a:pt x="4136643" y="0"/>
                </a:lnTo>
                <a:lnTo>
                  <a:pt x="4136643" y="3108959"/>
                </a:lnTo>
                <a:lnTo>
                  <a:pt x="0" y="3108959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01894" y="1039610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201893" y="1687310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201893" y="2040601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201893" y="2393891"/>
            <a:ext cx="0" cy="765464"/>
          </a:xfrm>
          <a:custGeom>
            <a:avLst/>
            <a:gdLst/>
            <a:ahLst/>
            <a:cxnLst/>
            <a:rect l="l" t="t" r="r" b="b"/>
            <a:pathLst>
              <a:path h="1122679">
                <a:moveTo>
                  <a:pt x="0" y="112268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689574" y="1039610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689573" y="1687310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689573" y="2040601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3689573" y="2393891"/>
            <a:ext cx="0" cy="765464"/>
          </a:xfrm>
          <a:custGeom>
            <a:avLst/>
            <a:gdLst/>
            <a:ahLst/>
            <a:cxnLst/>
            <a:rect l="l" t="t" r="r" b="b"/>
            <a:pathLst>
              <a:path h="1122679">
                <a:moveTo>
                  <a:pt x="0" y="112268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177253" y="1039610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177253" y="1687312"/>
            <a:ext cx="0" cy="1472045"/>
          </a:xfrm>
          <a:custGeom>
            <a:avLst/>
            <a:gdLst/>
            <a:ahLst/>
            <a:cxnLst/>
            <a:rect l="l" t="t" r="r" b="b"/>
            <a:pathLst>
              <a:path h="2159000">
                <a:moveTo>
                  <a:pt x="0" y="215900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664934" y="1039611"/>
            <a:ext cx="0" cy="2119745"/>
          </a:xfrm>
          <a:custGeom>
            <a:avLst/>
            <a:gdLst/>
            <a:ahLst/>
            <a:cxnLst/>
            <a:rect l="l" t="t" r="r" b="b"/>
            <a:pathLst>
              <a:path h="3108960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5152613" y="1039611"/>
            <a:ext cx="0" cy="2119745"/>
          </a:xfrm>
          <a:custGeom>
            <a:avLst/>
            <a:gdLst/>
            <a:ahLst/>
            <a:cxnLst/>
            <a:rect l="l" t="t" r="r" b="b"/>
            <a:pathLst>
              <a:path h="3108960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5630134" y="1039611"/>
            <a:ext cx="0" cy="2119745"/>
          </a:xfrm>
          <a:custGeom>
            <a:avLst/>
            <a:gdLst/>
            <a:ahLst/>
            <a:cxnLst/>
            <a:rect l="l" t="t" r="r" b="b"/>
            <a:pathLst>
              <a:path h="3108960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6117813" y="1039611"/>
            <a:ext cx="0" cy="2119745"/>
          </a:xfrm>
          <a:custGeom>
            <a:avLst/>
            <a:gdLst/>
            <a:ahLst/>
            <a:cxnLst/>
            <a:rect l="l" t="t" r="r" b="b"/>
            <a:pathLst>
              <a:path h="3108960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6605494" y="1039611"/>
            <a:ext cx="0" cy="2119745"/>
          </a:xfrm>
          <a:custGeom>
            <a:avLst/>
            <a:gdLst/>
            <a:ahLst/>
            <a:cxnLst/>
            <a:rect l="l" t="t" r="r" b="b"/>
            <a:pathLst>
              <a:path h="3108960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7093173" y="1039611"/>
            <a:ext cx="0" cy="2119745"/>
          </a:xfrm>
          <a:custGeom>
            <a:avLst/>
            <a:gdLst/>
            <a:ahLst/>
            <a:cxnLst/>
            <a:rect l="l" t="t" r="r" b="b"/>
            <a:pathLst>
              <a:path h="3108960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714214" y="1039611"/>
            <a:ext cx="0" cy="2119745"/>
          </a:xfrm>
          <a:custGeom>
            <a:avLst/>
            <a:gdLst/>
            <a:ahLst/>
            <a:cxnLst/>
            <a:rect l="l" t="t" r="r" b="b"/>
            <a:pathLst>
              <a:path h="3108960">
                <a:moveTo>
                  <a:pt x="0" y="0"/>
                </a:moveTo>
                <a:lnTo>
                  <a:pt x="0" y="3108960"/>
                </a:lnTo>
              </a:path>
            </a:pathLst>
          </a:custGeom>
          <a:ln w="863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719296" y="3159355"/>
            <a:ext cx="4867088" cy="0"/>
          </a:xfrm>
          <a:custGeom>
            <a:avLst/>
            <a:gdLst/>
            <a:ahLst/>
            <a:cxnLst/>
            <a:rect l="l" t="t" r="r" b="b"/>
            <a:pathLst>
              <a:path w="4137025">
                <a:moveTo>
                  <a:pt x="0" y="0"/>
                </a:moveTo>
                <a:lnTo>
                  <a:pt x="4136644" y="0"/>
                </a:lnTo>
              </a:path>
            </a:pathLst>
          </a:custGeom>
          <a:ln w="17272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719295" y="1098492"/>
            <a:ext cx="284629" cy="235527"/>
          </a:xfrm>
          <a:custGeom>
            <a:avLst/>
            <a:gdLst/>
            <a:ahLst/>
            <a:cxnLst/>
            <a:rect l="l" t="t" r="r" b="b"/>
            <a:pathLst>
              <a:path w="241935" h="345439">
                <a:moveTo>
                  <a:pt x="241808" y="345439"/>
                </a:moveTo>
                <a:lnTo>
                  <a:pt x="241808" y="0"/>
                </a:lnTo>
                <a:lnTo>
                  <a:pt x="0" y="0"/>
                </a:lnTo>
                <a:lnTo>
                  <a:pt x="0" y="345439"/>
                </a:lnTo>
                <a:lnTo>
                  <a:pt x="241808" y="34543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719295" y="1451783"/>
            <a:ext cx="1757829" cy="235527"/>
          </a:xfrm>
          <a:custGeom>
            <a:avLst/>
            <a:gdLst/>
            <a:ahLst/>
            <a:cxnLst/>
            <a:rect l="l" t="t" r="r" b="b"/>
            <a:pathLst>
              <a:path w="1494154" h="345439">
                <a:moveTo>
                  <a:pt x="1494028" y="345439"/>
                </a:moveTo>
                <a:lnTo>
                  <a:pt x="1494028" y="0"/>
                </a:lnTo>
                <a:lnTo>
                  <a:pt x="0" y="0"/>
                </a:lnTo>
                <a:lnTo>
                  <a:pt x="0" y="345439"/>
                </a:lnTo>
                <a:lnTo>
                  <a:pt x="1494028" y="34543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719293" y="1805074"/>
            <a:ext cx="1320800" cy="235527"/>
          </a:xfrm>
          <a:custGeom>
            <a:avLst/>
            <a:gdLst/>
            <a:ahLst/>
            <a:cxnLst/>
            <a:rect l="l" t="t" r="r" b="b"/>
            <a:pathLst>
              <a:path w="1122679" h="345439">
                <a:moveTo>
                  <a:pt x="1122680" y="345439"/>
                </a:moveTo>
                <a:lnTo>
                  <a:pt x="1122680" y="0"/>
                </a:lnTo>
                <a:lnTo>
                  <a:pt x="0" y="0"/>
                </a:lnTo>
                <a:lnTo>
                  <a:pt x="0" y="345439"/>
                </a:lnTo>
                <a:lnTo>
                  <a:pt x="1122680" y="34543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719293" y="2158364"/>
            <a:ext cx="1320800" cy="235527"/>
          </a:xfrm>
          <a:custGeom>
            <a:avLst/>
            <a:gdLst/>
            <a:ahLst/>
            <a:cxnLst/>
            <a:rect l="l" t="t" r="r" b="b"/>
            <a:pathLst>
              <a:path w="1122679" h="345439">
                <a:moveTo>
                  <a:pt x="1122680" y="345439"/>
                </a:moveTo>
                <a:lnTo>
                  <a:pt x="1122680" y="0"/>
                </a:lnTo>
                <a:lnTo>
                  <a:pt x="0" y="0"/>
                </a:lnTo>
                <a:lnTo>
                  <a:pt x="0" y="345439"/>
                </a:lnTo>
                <a:lnTo>
                  <a:pt x="1122680" y="345439"/>
                </a:lnTo>
                <a:close/>
              </a:path>
            </a:pathLst>
          </a:custGeom>
          <a:solidFill>
            <a:srgbClr val="8889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2719295" y="2511655"/>
            <a:ext cx="142688" cy="235527"/>
          </a:xfrm>
          <a:custGeom>
            <a:avLst/>
            <a:gdLst/>
            <a:ahLst/>
            <a:cxnLst/>
            <a:rect l="l" t="t" r="r" b="b"/>
            <a:pathLst>
              <a:path w="121285" h="345439">
                <a:moveTo>
                  <a:pt x="120904" y="345439"/>
                </a:moveTo>
                <a:lnTo>
                  <a:pt x="120904" y="0"/>
                </a:lnTo>
                <a:lnTo>
                  <a:pt x="0" y="0"/>
                </a:lnTo>
                <a:lnTo>
                  <a:pt x="0" y="345439"/>
                </a:lnTo>
                <a:lnTo>
                  <a:pt x="120904" y="345439"/>
                </a:lnTo>
                <a:close/>
              </a:path>
            </a:pathLst>
          </a:custGeom>
          <a:solidFill>
            <a:srgbClr val="2E5F6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2023635" y="1168977"/>
            <a:ext cx="640229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&lt; $1</a:t>
            </a:r>
            <a:r>
              <a:rPr sz="750" b="1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million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7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27" name="object 27"/>
          <p:cNvSpPr txBox="1"/>
          <p:nvPr/>
        </p:nvSpPr>
        <p:spPr>
          <a:xfrm>
            <a:off x="2216673" y="1490922"/>
            <a:ext cx="44001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 marR="5080" indent="-43180">
              <a:lnSpc>
                <a:spcPts val="88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$1 -</a:t>
            </a:r>
            <a:r>
              <a:rPr sz="750" b="1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$10  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m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illion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86193" y="1840229"/>
            <a:ext cx="470647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9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$11-</a:t>
            </a:r>
            <a:r>
              <a:rPr sz="750" b="1" spc="-9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$25</a:t>
            </a:r>
            <a:endParaRPr sz="750" dirty="0">
              <a:latin typeface="Arial"/>
              <a:cs typeface="Arial"/>
            </a:endParaRPr>
          </a:p>
          <a:p>
            <a:pPr marL="68580" algn="ctr">
              <a:lnSpc>
                <a:spcPts val="890"/>
              </a:lnSpc>
            </a:pP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m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illion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30594" y="2228849"/>
            <a:ext cx="829982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$26-100</a:t>
            </a:r>
            <a:r>
              <a:rPr sz="750" b="1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million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61072" y="2582140"/>
            <a:ext cx="798606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$101-$1</a:t>
            </a:r>
            <a:r>
              <a:rPr sz="750" b="1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billion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74433" y="2935431"/>
            <a:ext cx="5789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&gt;$1</a:t>
            </a:r>
            <a:r>
              <a:rPr sz="750" b="1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billion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04353" y="3223952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70114" y="3223952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57794" y="3223952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45474" y="3223952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33154" y="3223952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20834" y="3223952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08514" y="3223952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96194" y="3223952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83874" y="3223952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971553" y="3223952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418053" y="3589197"/>
          <a:ext cx="8290559" cy="14131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3800"/>
                <a:gridCol w="1773866"/>
                <a:gridCol w="1512893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&lt; $1</a:t>
                      </a:r>
                      <a:r>
                        <a:rPr sz="5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million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6.06%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R="3295650" algn="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$1 - $10</a:t>
                      </a:r>
                      <a:r>
                        <a:rPr sz="5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million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36.36%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R="3269615" algn="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$11- $25</a:t>
                      </a:r>
                      <a:r>
                        <a:rPr sz="5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million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27.27%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R="3295650" algn="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$26-100</a:t>
                      </a:r>
                      <a:r>
                        <a:rPr sz="5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million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27.27%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$101-$1</a:t>
                      </a:r>
                      <a:r>
                        <a:rPr sz="5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billion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3.03%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&gt;$1</a:t>
                      </a:r>
                      <a:r>
                        <a:rPr sz="5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billion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0.00%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3" name="object 43"/>
          <p:cNvSpPr txBox="1"/>
          <p:nvPr/>
        </p:nvSpPr>
        <p:spPr>
          <a:xfrm>
            <a:off x="2557032" y="165829"/>
            <a:ext cx="4019176" cy="1122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Q17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How big is your company in terms of  annual</a:t>
            </a:r>
            <a:r>
              <a:rPr sz="135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revenue?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33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0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1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1894" y="1039610"/>
            <a:ext cx="0" cy="58882"/>
          </a:xfrm>
          <a:custGeom>
            <a:avLst/>
            <a:gdLst/>
            <a:ahLst/>
            <a:cxnLst/>
            <a:rect l="l" t="t" r="r" b="b"/>
            <a:pathLst>
              <a:path h="86359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689574" y="1039610"/>
            <a:ext cx="0" cy="58882"/>
          </a:xfrm>
          <a:custGeom>
            <a:avLst/>
            <a:gdLst/>
            <a:ahLst/>
            <a:cxnLst/>
            <a:rect l="l" t="t" r="r" b="b"/>
            <a:pathLst>
              <a:path h="86359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177253" y="1039610"/>
            <a:ext cx="0" cy="58882"/>
          </a:xfrm>
          <a:custGeom>
            <a:avLst/>
            <a:gdLst/>
            <a:ahLst/>
            <a:cxnLst/>
            <a:rect l="l" t="t" r="r" b="b"/>
            <a:pathLst>
              <a:path h="86359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4664934" y="1039610"/>
            <a:ext cx="0" cy="58882"/>
          </a:xfrm>
          <a:custGeom>
            <a:avLst/>
            <a:gdLst/>
            <a:ahLst/>
            <a:cxnLst/>
            <a:rect l="l" t="t" r="r" b="b"/>
            <a:pathLst>
              <a:path h="86359">
                <a:moveTo>
                  <a:pt x="0" y="8635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719295" y="1451783"/>
            <a:ext cx="1361888" cy="235527"/>
          </a:xfrm>
          <a:custGeom>
            <a:avLst/>
            <a:gdLst/>
            <a:ahLst/>
            <a:cxnLst/>
            <a:rect l="l" t="t" r="r" b="b"/>
            <a:pathLst>
              <a:path w="1157604" h="345439">
                <a:moveTo>
                  <a:pt x="1157224" y="345439"/>
                </a:moveTo>
                <a:lnTo>
                  <a:pt x="1157224" y="0"/>
                </a:lnTo>
                <a:lnTo>
                  <a:pt x="0" y="0"/>
                </a:lnTo>
                <a:lnTo>
                  <a:pt x="0" y="345439"/>
                </a:lnTo>
                <a:lnTo>
                  <a:pt x="1157224" y="34543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719295" y="1805074"/>
            <a:ext cx="295088" cy="235527"/>
          </a:xfrm>
          <a:custGeom>
            <a:avLst/>
            <a:gdLst/>
            <a:ahLst/>
            <a:cxnLst/>
            <a:rect l="l" t="t" r="r" b="b"/>
            <a:pathLst>
              <a:path w="250825" h="345439">
                <a:moveTo>
                  <a:pt x="250444" y="345439"/>
                </a:moveTo>
                <a:lnTo>
                  <a:pt x="250444" y="0"/>
                </a:lnTo>
                <a:lnTo>
                  <a:pt x="0" y="0"/>
                </a:lnTo>
                <a:lnTo>
                  <a:pt x="0" y="345439"/>
                </a:lnTo>
                <a:lnTo>
                  <a:pt x="250444" y="34543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709133" y="1033723"/>
          <a:ext cx="4871716" cy="1963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7679"/>
                <a:gridCol w="487679"/>
                <a:gridCol w="487680"/>
                <a:gridCol w="487679"/>
                <a:gridCol w="487680"/>
                <a:gridCol w="477520"/>
                <a:gridCol w="487680"/>
                <a:gridCol w="487680"/>
                <a:gridCol w="487680"/>
                <a:gridCol w="492759"/>
              </a:tblGrid>
              <a:tr h="187036">
                <a:tc grid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35527">
                <a:tc grid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CDD3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187036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35527">
                <a:tc grid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471054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235527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solidFill>
                      <a:srgbClr val="88897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  <a:tr h="412173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R w="8636">
                      <a:solidFill>
                        <a:srgbClr val="FFFFFF"/>
                      </a:solidFill>
                      <a:prstDash val="solid"/>
                    </a:lnR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8636">
                      <a:solidFill>
                        <a:srgbClr val="FFFFFF"/>
                      </a:solidFill>
                      <a:prstDash val="solid"/>
                    </a:lnL>
                    <a:lnB w="17272">
                      <a:solidFill>
                        <a:srgbClr val="DDDDDD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719295" y="2511655"/>
            <a:ext cx="295088" cy="235527"/>
          </a:xfrm>
          <a:custGeom>
            <a:avLst/>
            <a:gdLst/>
            <a:ahLst/>
            <a:cxnLst/>
            <a:rect l="l" t="t" r="r" b="b"/>
            <a:pathLst>
              <a:path w="250825" h="345439">
                <a:moveTo>
                  <a:pt x="250444" y="345439"/>
                </a:moveTo>
                <a:lnTo>
                  <a:pt x="250444" y="0"/>
                </a:lnTo>
                <a:lnTo>
                  <a:pt x="0" y="0"/>
                </a:lnTo>
                <a:lnTo>
                  <a:pt x="0" y="345439"/>
                </a:lnTo>
                <a:lnTo>
                  <a:pt x="250444" y="345439"/>
                </a:lnTo>
                <a:close/>
              </a:path>
            </a:pathLst>
          </a:custGeom>
          <a:solidFill>
            <a:srgbClr val="2E5F6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942355" y="1137631"/>
            <a:ext cx="713441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7795">
              <a:lnSpc>
                <a:spcPts val="88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Increased  significantl...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8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11" name="object 11"/>
          <p:cNvSpPr txBox="1"/>
          <p:nvPr/>
        </p:nvSpPr>
        <p:spPr>
          <a:xfrm>
            <a:off x="1932192" y="1490922"/>
            <a:ext cx="7239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6685">
              <a:lnSpc>
                <a:spcPts val="88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Increased  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m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oderately...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49313" y="1875559"/>
            <a:ext cx="91066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Stayed the</a:t>
            </a:r>
            <a:r>
              <a:rPr sz="750" b="1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same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23635" y="2197504"/>
            <a:ext cx="62528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0">
              <a:lnSpc>
                <a:spcPts val="880"/>
              </a:lnSpc>
            </a:pP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ecreased  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m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oderately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72832" y="2550795"/>
            <a:ext cx="68131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8580">
              <a:lnSpc>
                <a:spcPts val="880"/>
              </a:lnSpc>
            </a:pP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ecreased  significantly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04353" y="2870661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701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577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454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3315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2083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085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961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838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71553" y="2870661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418053" y="3235907"/>
          <a:ext cx="8290559" cy="1224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6280"/>
                <a:gridCol w="1377626"/>
                <a:gridCol w="1116653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R="3397250" algn="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Increased significantly</a:t>
                      </a:r>
                      <a:r>
                        <a:rPr sz="500" spc="-6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(&gt;5%)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50.00%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R="3389629" algn="r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Increased moderately</a:t>
                      </a:r>
                      <a:r>
                        <a:rPr sz="500" spc="-7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(1-5%)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28.13%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Stayed the</a:t>
                      </a:r>
                      <a:r>
                        <a:rPr sz="5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same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6.25%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Decreased</a:t>
                      </a:r>
                      <a:r>
                        <a:rPr sz="5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moderately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9.38%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Decreased</a:t>
                      </a:r>
                      <a:r>
                        <a:rPr sz="500" spc="-7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significantly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6.25%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2470674" y="165829"/>
            <a:ext cx="4199965" cy="1122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Q19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What did your sales do in 2014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relative  to</a:t>
            </a:r>
            <a:r>
              <a:rPr sz="1350" b="1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2013?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32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1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637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9295" y="1039611"/>
            <a:ext cx="4867088" cy="1766455"/>
          </a:xfrm>
          <a:custGeom>
            <a:avLst/>
            <a:gdLst/>
            <a:ahLst/>
            <a:cxnLst/>
            <a:rect l="l" t="t" r="r" b="b"/>
            <a:pathLst>
              <a:path w="4137025" h="2590800">
                <a:moveTo>
                  <a:pt x="0" y="0"/>
                </a:moveTo>
                <a:lnTo>
                  <a:pt x="4136643" y="0"/>
                </a:lnTo>
                <a:lnTo>
                  <a:pt x="4136643" y="2590799"/>
                </a:lnTo>
                <a:lnTo>
                  <a:pt x="0" y="2590799"/>
                </a:lnTo>
                <a:lnTo>
                  <a:pt x="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201894" y="1039610"/>
            <a:ext cx="0" cy="412173"/>
          </a:xfrm>
          <a:custGeom>
            <a:avLst/>
            <a:gdLst/>
            <a:ahLst/>
            <a:cxnLst/>
            <a:rect l="l" t="t" r="r" b="b"/>
            <a:pathLst>
              <a:path h="604519">
                <a:moveTo>
                  <a:pt x="0" y="6045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201893" y="1687310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201893" y="2040601"/>
            <a:ext cx="0" cy="117764"/>
          </a:xfrm>
          <a:custGeom>
            <a:avLst/>
            <a:gdLst/>
            <a:ahLst/>
            <a:cxnLst/>
            <a:rect l="l" t="t" r="r" b="b"/>
            <a:pathLst>
              <a:path h="172719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201893" y="2393892"/>
            <a:ext cx="0" cy="117764"/>
          </a:xfrm>
          <a:custGeom>
            <a:avLst/>
            <a:gdLst/>
            <a:ahLst/>
            <a:cxnLst/>
            <a:rect l="l" t="t" r="r" b="b"/>
            <a:pathLst>
              <a:path h="172720">
                <a:moveTo>
                  <a:pt x="0" y="17271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201893" y="2747183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6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689574" y="1039610"/>
            <a:ext cx="0" cy="765464"/>
          </a:xfrm>
          <a:custGeom>
            <a:avLst/>
            <a:gdLst/>
            <a:ahLst/>
            <a:cxnLst/>
            <a:rect l="l" t="t" r="r" b="b"/>
            <a:pathLst>
              <a:path h="1122680">
                <a:moveTo>
                  <a:pt x="0" y="112267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689573" y="2040602"/>
            <a:ext cx="0" cy="471055"/>
          </a:xfrm>
          <a:custGeom>
            <a:avLst/>
            <a:gdLst/>
            <a:ahLst/>
            <a:cxnLst/>
            <a:rect l="l" t="t" r="r" b="b"/>
            <a:pathLst>
              <a:path h="690879">
                <a:moveTo>
                  <a:pt x="0" y="69087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3689573" y="2747183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6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177253" y="1039612"/>
            <a:ext cx="0" cy="1472045"/>
          </a:xfrm>
          <a:custGeom>
            <a:avLst/>
            <a:gdLst/>
            <a:ahLst/>
            <a:cxnLst/>
            <a:rect l="l" t="t" r="r" b="b"/>
            <a:pathLst>
              <a:path h="2159000">
                <a:moveTo>
                  <a:pt x="0" y="2158999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177253" y="2747183"/>
            <a:ext cx="0" cy="58882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60"/>
                </a:moveTo>
                <a:lnTo>
                  <a:pt x="0" y="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66493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515261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563013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611781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660549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7093173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714214" y="1039611"/>
            <a:ext cx="0" cy="1766455"/>
          </a:xfrm>
          <a:custGeom>
            <a:avLst/>
            <a:gdLst/>
            <a:ahLst/>
            <a:cxnLst/>
            <a:rect l="l" t="t" r="r" b="b"/>
            <a:pathLst>
              <a:path h="2590800">
                <a:moveTo>
                  <a:pt x="0" y="0"/>
                </a:moveTo>
                <a:lnTo>
                  <a:pt x="0" y="2590800"/>
                </a:lnTo>
              </a:path>
            </a:pathLst>
          </a:custGeom>
          <a:ln w="863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719296" y="2806064"/>
            <a:ext cx="4867088" cy="0"/>
          </a:xfrm>
          <a:custGeom>
            <a:avLst/>
            <a:gdLst/>
            <a:ahLst/>
            <a:cxnLst/>
            <a:rect l="l" t="t" r="r" b="b"/>
            <a:pathLst>
              <a:path w="4137025">
                <a:moveTo>
                  <a:pt x="0" y="0"/>
                </a:moveTo>
                <a:lnTo>
                  <a:pt x="4136644" y="0"/>
                </a:lnTo>
              </a:path>
            </a:pathLst>
          </a:custGeom>
          <a:ln w="17272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719295" y="1098492"/>
            <a:ext cx="447488" cy="235527"/>
          </a:xfrm>
          <a:custGeom>
            <a:avLst/>
            <a:gdLst/>
            <a:ahLst/>
            <a:cxnLst/>
            <a:rect l="l" t="t" r="r" b="b"/>
            <a:pathLst>
              <a:path w="380364" h="345439">
                <a:moveTo>
                  <a:pt x="379984" y="345439"/>
                </a:moveTo>
                <a:lnTo>
                  <a:pt x="379984" y="0"/>
                </a:lnTo>
                <a:lnTo>
                  <a:pt x="0" y="0"/>
                </a:lnTo>
                <a:lnTo>
                  <a:pt x="0" y="345439"/>
                </a:lnTo>
                <a:lnTo>
                  <a:pt x="379984" y="345439"/>
                </a:lnTo>
                <a:close/>
              </a:path>
            </a:pathLst>
          </a:custGeom>
          <a:solidFill>
            <a:srgbClr val="CDD32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719295" y="1451783"/>
            <a:ext cx="599888" cy="235527"/>
          </a:xfrm>
          <a:custGeom>
            <a:avLst/>
            <a:gdLst/>
            <a:ahLst/>
            <a:cxnLst/>
            <a:rect l="l" t="t" r="r" b="b"/>
            <a:pathLst>
              <a:path w="509905" h="345439">
                <a:moveTo>
                  <a:pt x="509524" y="345439"/>
                </a:moveTo>
                <a:lnTo>
                  <a:pt x="509524" y="0"/>
                </a:lnTo>
                <a:lnTo>
                  <a:pt x="0" y="0"/>
                </a:lnTo>
                <a:lnTo>
                  <a:pt x="0" y="345439"/>
                </a:lnTo>
                <a:lnTo>
                  <a:pt x="509524" y="345439"/>
                </a:lnTo>
                <a:close/>
              </a:path>
            </a:pathLst>
          </a:custGeom>
          <a:solidFill>
            <a:srgbClr val="33BC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719295" y="1805074"/>
            <a:ext cx="1209488" cy="235527"/>
          </a:xfrm>
          <a:custGeom>
            <a:avLst/>
            <a:gdLst/>
            <a:ahLst/>
            <a:cxnLst/>
            <a:rect l="l" t="t" r="r" b="b"/>
            <a:pathLst>
              <a:path w="1028064" h="345439">
                <a:moveTo>
                  <a:pt x="1027684" y="345439"/>
                </a:moveTo>
                <a:lnTo>
                  <a:pt x="1027684" y="0"/>
                </a:lnTo>
                <a:lnTo>
                  <a:pt x="0" y="0"/>
                </a:lnTo>
                <a:lnTo>
                  <a:pt x="0" y="345439"/>
                </a:lnTo>
                <a:lnTo>
                  <a:pt x="1027684" y="345439"/>
                </a:lnTo>
                <a:close/>
              </a:path>
            </a:pathLst>
          </a:custGeom>
          <a:solidFill>
            <a:srgbClr val="F6AE1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719295" y="2158364"/>
            <a:ext cx="904688" cy="235527"/>
          </a:xfrm>
          <a:custGeom>
            <a:avLst/>
            <a:gdLst/>
            <a:ahLst/>
            <a:cxnLst/>
            <a:rect l="l" t="t" r="r" b="b"/>
            <a:pathLst>
              <a:path w="768985" h="345439">
                <a:moveTo>
                  <a:pt x="768604" y="345439"/>
                </a:moveTo>
                <a:lnTo>
                  <a:pt x="768604" y="0"/>
                </a:lnTo>
                <a:lnTo>
                  <a:pt x="0" y="0"/>
                </a:lnTo>
                <a:lnTo>
                  <a:pt x="0" y="345439"/>
                </a:lnTo>
                <a:lnTo>
                  <a:pt x="768604" y="345439"/>
                </a:lnTo>
                <a:close/>
              </a:path>
            </a:pathLst>
          </a:custGeom>
          <a:solidFill>
            <a:srgbClr val="88897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2719295" y="2511655"/>
            <a:ext cx="1666688" cy="235527"/>
          </a:xfrm>
          <a:custGeom>
            <a:avLst/>
            <a:gdLst/>
            <a:ahLst/>
            <a:cxnLst/>
            <a:rect l="l" t="t" r="r" b="b"/>
            <a:pathLst>
              <a:path w="1416685" h="345439">
                <a:moveTo>
                  <a:pt x="1416304" y="345439"/>
                </a:moveTo>
                <a:lnTo>
                  <a:pt x="1416304" y="0"/>
                </a:lnTo>
                <a:lnTo>
                  <a:pt x="0" y="0"/>
                </a:lnTo>
                <a:lnTo>
                  <a:pt x="0" y="345439"/>
                </a:lnTo>
                <a:lnTo>
                  <a:pt x="1416304" y="345439"/>
                </a:lnTo>
                <a:close/>
              </a:path>
            </a:pathLst>
          </a:custGeom>
          <a:solidFill>
            <a:srgbClr val="2E5F6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2155712" y="1168977"/>
            <a:ext cx="488576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-5% -</a:t>
            </a:r>
            <a:r>
              <a:rPr sz="750" b="1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0%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4294967295"/>
          </p:nvPr>
        </p:nvSpPr>
        <p:spPr>
          <a:xfrm>
            <a:off x="4267993" y="6540178"/>
            <a:ext cx="59241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spc="-5" smtClean="0"/>
              <a:t>9</a:t>
            </a:fld>
            <a:r>
              <a:rPr spc="-5" dirty="0" smtClean="0"/>
              <a:t> /</a:t>
            </a:r>
            <a:r>
              <a:rPr spc="-90" dirty="0" smtClean="0"/>
              <a:t> </a:t>
            </a:r>
            <a:r>
              <a:rPr spc="-5" dirty="0" smtClean="0"/>
              <a:t>37</a:t>
            </a:r>
            <a:endParaRPr spc="-5" dirty="0"/>
          </a:p>
        </p:txBody>
      </p:sp>
      <p:sp>
        <p:nvSpPr>
          <p:cNvPr id="27" name="object 27"/>
          <p:cNvSpPr txBox="1"/>
          <p:nvPr/>
        </p:nvSpPr>
        <p:spPr>
          <a:xfrm>
            <a:off x="2206513" y="1522268"/>
            <a:ext cx="445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0 -</a:t>
            </a:r>
            <a:r>
              <a:rPr sz="750" b="1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2.5%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06513" y="1875559"/>
            <a:ext cx="445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2.5 -</a:t>
            </a:r>
            <a:r>
              <a:rPr sz="75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5%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36994" y="2228849"/>
            <a:ext cx="4138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5 -</a:t>
            </a:r>
            <a:r>
              <a:rPr sz="750" b="1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10%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38593" y="2582140"/>
            <a:ext cx="318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b="1" spc="-5" dirty="0">
                <a:solidFill>
                  <a:srgbClr val="333333"/>
                </a:solidFill>
                <a:latin typeface="Arial"/>
                <a:cs typeface="Arial"/>
              </a:rPr>
              <a:t>&gt;10</a:t>
            </a:r>
            <a:r>
              <a:rPr sz="750" b="1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04353" y="2870661"/>
            <a:ext cx="191247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701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577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454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3315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40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2083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50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0851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60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9619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70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83874" y="2870661"/>
            <a:ext cx="253253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80</a:t>
            </a: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71553" y="2870661"/>
            <a:ext cx="629771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0" dirty="0">
                <a:solidFill>
                  <a:srgbClr val="333333"/>
                </a:solidFill>
                <a:latin typeface="Arial"/>
                <a:cs typeface="Arial"/>
              </a:rPr>
              <a:t>90% </a:t>
            </a:r>
            <a:r>
              <a:rPr sz="750" spc="1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333333"/>
                </a:solidFill>
                <a:latin typeface="Arial"/>
                <a:cs typeface="Arial"/>
              </a:rPr>
              <a:t>100%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418053" y="3235907"/>
          <a:ext cx="8290559" cy="1224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9480"/>
                <a:gridCol w="1911026"/>
                <a:gridCol w="1650053"/>
              </a:tblGrid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Answer</a:t>
                      </a:r>
                      <a:r>
                        <a:rPr sz="500" b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Choices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-5% -</a:t>
                      </a:r>
                      <a:r>
                        <a:rPr sz="5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9.38%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0 -</a:t>
                      </a:r>
                      <a:r>
                        <a:rPr sz="5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2.5%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12.50%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2.5 -</a:t>
                      </a:r>
                      <a:r>
                        <a:rPr sz="5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5 -</a:t>
                      </a:r>
                      <a:r>
                        <a:rPr sz="5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18.75%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8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5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&gt;10%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34.38%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500" dirty="0">
                          <a:solidFill>
                            <a:srgbClr val="666666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8636">
                      <a:solidFill>
                        <a:srgbClr val="CCCCCC"/>
                      </a:solidFill>
                      <a:prstDash val="solid"/>
                    </a:lnR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8636">
                      <a:solidFill>
                        <a:srgbClr val="CCCCCC"/>
                      </a:solidFill>
                      <a:prstDash val="solid"/>
                    </a:lnL>
                    <a:lnT w="8636">
                      <a:solidFill>
                        <a:srgbClr val="CCCCCC"/>
                      </a:solidFill>
                      <a:prstDash val="solid"/>
                    </a:lnT>
                    <a:lnB w="8636">
                      <a:solidFill>
                        <a:srgbClr val="CCCCCC"/>
                      </a:solidFill>
                      <a:prstDash val="solid"/>
                    </a:lnB>
                    <a:solidFill>
                      <a:srgbClr val="E9E9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2531634" y="165829"/>
            <a:ext cx="4074459" cy="912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15" dirty="0">
                <a:latin typeface="Times New Roman"/>
                <a:cs typeface="Times New Roman"/>
              </a:rPr>
              <a:t>WHMA </a:t>
            </a:r>
            <a:r>
              <a:rPr sz="1200" spc="5" dirty="0">
                <a:latin typeface="Times New Roman"/>
                <a:cs typeface="Times New Roman"/>
              </a:rPr>
              <a:t>Performance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Benchmark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699"/>
              </a:lnSpc>
              <a:spcBef>
                <a:spcPts val="810"/>
              </a:spcBef>
            </a:pPr>
            <a:r>
              <a:rPr sz="1350" b="1" dirty="0">
                <a:solidFill>
                  <a:srgbClr val="999999"/>
                </a:solidFill>
                <a:latin typeface="Arial"/>
                <a:cs typeface="Arial"/>
              </a:rPr>
              <a:t>Q20 </a:t>
            </a:r>
            <a:r>
              <a:rPr sz="1350" b="1" dirty="0">
                <a:solidFill>
                  <a:srgbClr val="333333"/>
                </a:solidFill>
                <a:latin typeface="Arial"/>
                <a:cs typeface="Arial"/>
              </a:rPr>
              <a:t>What kind of growth do you expect in  </a:t>
            </a:r>
            <a:r>
              <a:rPr sz="1350" b="1" spc="-5" dirty="0">
                <a:solidFill>
                  <a:srgbClr val="333333"/>
                </a:solidFill>
                <a:latin typeface="Arial"/>
                <a:cs typeface="Arial"/>
              </a:rPr>
              <a:t>2015?</a:t>
            </a:r>
            <a:endParaRPr sz="13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Answered: 32    Skipped:</a:t>
            </a:r>
            <a:r>
              <a:rPr sz="750" b="1" spc="-4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750" b="1" spc="-5" dirty="0">
                <a:solidFill>
                  <a:srgbClr val="999999"/>
                </a:solidFill>
                <a:latin typeface="Arial"/>
                <a:cs typeface="Arial"/>
              </a:rPr>
              <a:t>1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8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1519</Words>
  <Application>Microsoft Office PowerPoint</Application>
  <PresentationFormat>On-screen Show (4:3)</PresentationFormat>
  <Paragraphs>610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 </vt:lpstr>
      <vt:lpstr>Background On Survey  </vt:lpstr>
      <vt:lpstr> </vt:lpstr>
      <vt:lpstr>  </vt:lpstr>
      <vt:lpstr>SUMMARY Survey Results</vt:lpstr>
      <vt:lpstr>Financial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Qualitative 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MIIA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Manke</dc:creator>
  <cp:lastModifiedBy>Kathi Schlieff</cp:lastModifiedBy>
  <cp:revision>18</cp:revision>
  <cp:lastPrinted>2016-02-18T19:46:03Z</cp:lastPrinted>
  <dcterms:created xsi:type="dcterms:W3CDTF">2016-02-11T19:42:39Z</dcterms:created>
  <dcterms:modified xsi:type="dcterms:W3CDTF">2016-02-19T16:29:30Z</dcterms:modified>
</cp:coreProperties>
</file>