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8.xml" ContentType="application/vnd.openxmlformats-officedocument.theme+xml"/>
  <Override PartName="/ppt/slideLayouts/slideLayout17.xml" ContentType="application/vnd.openxmlformats-officedocument.presentationml.slideLayout+xml"/>
  <Override PartName="/ppt/theme/theme9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10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  <p:sldMasterId id="2147483668" r:id="rId2"/>
    <p:sldMasterId id="2147483650" r:id="rId3"/>
    <p:sldMasterId id="2147483659" r:id="rId4"/>
    <p:sldMasterId id="2147483671" r:id="rId5"/>
    <p:sldMasterId id="2147483652" r:id="rId6"/>
    <p:sldMasterId id="2147483662" r:id="rId7"/>
    <p:sldMasterId id="2147483674" r:id="rId8"/>
    <p:sldMasterId id="2147483654" r:id="rId9"/>
    <p:sldMasterId id="2147483665" r:id="rId10"/>
    <p:sldMasterId id="2147483677" r:id="rId11"/>
  </p:sldMasterIdLst>
  <p:notesMasterIdLst>
    <p:notesMasterId r:id="rId36"/>
  </p:notesMasterIdLst>
  <p:sldIdLst>
    <p:sldId id="326" r:id="rId12"/>
    <p:sldId id="325" r:id="rId13"/>
    <p:sldId id="321" r:id="rId14"/>
    <p:sldId id="287" r:id="rId15"/>
    <p:sldId id="288" r:id="rId16"/>
    <p:sldId id="301" r:id="rId17"/>
    <p:sldId id="324" r:id="rId18"/>
    <p:sldId id="292" r:id="rId19"/>
    <p:sldId id="297" r:id="rId20"/>
    <p:sldId id="298" r:id="rId21"/>
    <p:sldId id="299" r:id="rId22"/>
    <p:sldId id="300" r:id="rId23"/>
    <p:sldId id="305" r:id="rId24"/>
    <p:sldId id="308" r:id="rId25"/>
    <p:sldId id="309" r:id="rId26"/>
    <p:sldId id="310" r:id="rId27"/>
    <p:sldId id="311" r:id="rId28"/>
    <p:sldId id="312" r:id="rId29"/>
    <p:sldId id="317" r:id="rId30"/>
    <p:sldId id="318" r:id="rId31"/>
    <p:sldId id="322" r:id="rId32"/>
    <p:sldId id="323" r:id="rId33"/>
    <p:sldId id="313" r:id="rId34"/>
    <p:sldId id="314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4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>
    <p:restoredLeft sz="5662" autoAdjust="0"/>
    <p:restoredTop sz="86455" autoAdjust="0"/>
  </p:normalViewPr>
  <p:slideViewPr>
    <p:cSldViewPr>
      <p:cViewPr varScale="1">
        <p:scale>
          <a:sx n="59" d="100"/>
          <a:sy n="59" d="100"/>
        </p:scale>
        <p:origin x="1864" y="64"/>
      </p:cViewPr>
      <p:guideLst>
        <p:guide orient="horz" pos="2160"/>
        <p:guide pos="480"/>
      </p:guideLst>
    </p:cSldViewPr>
  </p:slideViewPr>
  <p:outlineViewPr>
    <p:cViewPr>
      <p:scale>
        <a:sx n="33" d="100"/>
        <a:sy n="33" d="100"/>
      </p:scale>
      <p:origin x="0" y="-235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CDF29-8719-4429-92E0-3AD34130E486}" type="datetimeFigureOut">
              <a:rPr lang="en-US" smtClean="0"/>
              <a:t>02/29/16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A34424-FD9F-4FEB-95D2-6CEBD7EB1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12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3738"/>
            <a:ext cx="4552950" cy="3414712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98979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3738"/>
            <a:ext cx="4552950" cy="3414712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87823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3738"/>
            <a:ext cx="4552950" cy="3414712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10005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3738"/>
            <a:ext cx="4552950" cy="3414712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66760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228600"/>
            <a:ext cx="62484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Page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914400"/>
            <a:ext cx="62484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Italic pull quotes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" y="1600200"/>
            <a:ext cx="6248400" cy="2209800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itchFamily="2" charset="2"/>
              <a:buChar char="§"/>
              <a:defRPr baseline="0">
                <a:solidFill>
                  <a:schemeClr val="tx2"/>
                </a:solidFill>
                <a:latin typeface="Proxima Nova Rg" pitchFamily="50" charset="0"/>
              </a:defRPr>
            </a:lvl1pPr>
            <a:lvl2pPr>
              <a:defRPr>
                <a:solidFill>
                  <a:schemeClr val="tx2"/>
                </a:solidFill>
                <a:latin typeface="Proxima Nova Rg" pitchFamily="50" charset="0"/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2"/>
                </a:solidFill>
                <a:latin typeface="Proxima Nova Rg" pitchFamily="50" charset="0"/>
              </a:defRPr>
            </a:lvl3pPr>
            <a:lvl4pPr>
              <a:defRPr>
                <a:solidFill>
                  <a:schemeClr val="tx2"/>
                </a:solidFill>
                <a:latin typeface="Proxima Nova Rg" pitchFamily="50" charset="0"/>
              </a:defRPr>
            </a:lvl4pPr>
            <a:lvl5pPr>
              <a:defRPr>
                <a:solidFill>
                  <a:schemeClr val="tx2"/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en-US" dirty="0" smtClean="0"/>
              <a:t>Dark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3886200"/>
            <a:ext cx="6248400" cy="2743200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itchFamily="2" charset="2"/>
              <a:buChar char="§"/>
              <a:defRPr>
                <a:solidFill>
                  <a:schemeClr val="bg2"/>
                </a:solidFill>
                <a:latin typeface="Proxima Nova Rg" pitchFamily="50" charset="0"/>
              </a:defRPr>
            </a:lvl1pPr>
            <a:lvl2pPr>
              <a:defRPr>
                <a:solidFill>
                  <a:schemeClr val="bg2"/>
                </a:solidFill>
                <a:latin typeface="Proxima Nova Rg" pitchFamily="50" charset="0"/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bg2"/>
                </a:solidFill>
                <a:latin typeface="Proxima Nova Rg" pitchFamily="50" charset="0"/>
              </a:defRPr>
            </a:lvl3pPr>
            <a:lvl4pPr>
              <a:defRPr>
                <a:solidFill>
                  <a:schemeClr val="bg2"/>
                </a:solidFill>
                <a:latin typeface="Proxima Nova Rg" pitchFamily="50" charset="0"/>
              </a:defRPr>
            </a:lvl4pPr>
            <a:lvl5pPr>
              <a:defRPr>
                <a:solidFill>
                  <a:schemeClr val="bg2"/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en-US" dirty="0" smtClean="0"/>
              <a:t>Reverse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79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228600"/>
            <a:ext cx="62484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Page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914400"/>
            <a:ext cx="62484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Italic pull quotes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" y="1600200"/>
            <a:ext cx="6248400" cy="2209800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itchFamily="2" charset="2"/>
              <a:buChar char="§"/>
              <a:defRPr baseline="0">
                <a:solidFill>
                  <a:schemeClr val="tx2"/>
                </a:solidFill>
                <a:latin typeface="Proxima Nova Rg" pitchFamily="50" charset="0"/>
              </a:defRPr>
            </a:lvl1pPr>
            <a:lvl2pPr>
              <a:defRPr>
                <a:solidFill>
                  <a:schemeClr val="tx2"/>
                </a:solidFill>
                <a:latin typeface="Proxima Nova Rg" pitchFamily="50" charset="0"/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2"/>
                </a:solidFill>
                <a:latin typeface="Proxima Nova Rg" pitchFamily="50" charset="0"/>
              </a:defRPr>
            </a:lvl3pPr>
            <a:lvl4pPr>
              <a:defRPr>
                <a:solidFill>
                  <a:schemeClr val="tx2"/>
                </a:solidFill>
                <a:latin typeface="Proxima Nova Rg" pitchFamily="50" charset="0"/>
              </a:defRPr>
            </a:lvl4pPr>
            <a:lvl5pPr>
              <a:defRPr>
                <a:solidFill>
                  <a:schemeClr val="tx2"/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en-US" dirty="0" smtClean="0"/>
              <a:t>Dark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3886200"/>
            <a:ext cx="6248400" cy="2743200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itchFamily="2" charset="2"/>
              <a:buChar char="§"/>
              <a:defRPr>
                <a:solidFill>
                  <a:schemeClr val="bg2"/>
                </a:solidFill>
                <a:latin typeface="Proxima Nova Rg" pitchFamily="50" charset="0"/>
              </a:defRPr>
            </a:lvl1pPr>
            <a:lvl2pPr>
              <a:defRPr>
                <a:solidFill>
                  <a:schemeClr val="bg2"/>
                </a:solidFill>
                <a:latin typeface="Proxima Nova Rg" pitchFamily="50" charset="0"/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bg2"/>
                </a:solidFill>
                <a:latin typeface="Proxima Nova Rg" pitchFamily="50" charset="0"/>
              </a:defRPr>
            </a:lvl3pPr>
            <a:lvl4pPr>
              <a:defRPr>
                <a:solidFill>
                  <a:schemeClr val="bg2"/>
                </a:solidFill>
                <a:latin typeface="Proxima Nova Rg" pitchFamily="50" charset="0"/>
              </a:defRPr>
            </a:lvl4pPr>
            <a:lvl5pPr>
              <a:defRPr>
                <a:solidFill>
                  <a:schemeClr val="bg2"/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en-US" dirty="0" smtClean="0"/>
              <a:t>Reverse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116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228600"/>
            <a:ext cx="62484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Page title</a:t>
            </a:r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 hasCustomPrompt="1"/>
          </p:nvPr>
        </p:nvSpPr>
        <p:spPr>
          <a:xfrm>
            <a:off x="228600" y="914400"/>
            <a:ext cx="8458200" cy="4724400"/>
          </a:xfrm>
          <a:prstGeom prst="rect">
            <a:avLst/>
          </a:prstGeom>
        </p:spPr>
        <p:txBody>
          <a:bodyPr/>
          <a:lstStyle>
            <a:lvl1pPr>
              <a:defRPr>
                <a:latin typeface="Proxima Nova Rg" pitchFamily="50" charset="0"/>
              </a:defRPr>
            </a:lvl1pPr>
          </a:lstStyle>
          <a:p>
            <a:r>
              <a:rPr lang="en-US" dirty="0" smtClean="0"/>
              <a:t>This is a sample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014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209801"/>
            <a:ext cx="7772400" cy="121920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3600">
                <a:solidFill>
                  <a:schemeClr val="bg2"/>
                </a:solidFill>
                <a:latin typeface="Libre Baskerville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124200"/>
            <a:ext cx="64008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bg2"/>
                </a:solidFill>
                <a:latin typeface="Proxima Nova Rg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304800" y="62484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rtl="0"/>
            <a:r>
              <a:rPr lang="en-US" sz="1800" b="0" i="1" u="none" strike="noStrike" kern="1200" baseline="30000" dirty="0" smtClean="0">
                <a:solidFill>
                  <a:schemeClr val="bg2"/>
                </a:solidFill>
                <a:latin typeface="+mj-lt"/>
                <a:ea typeface="+mn-ea"/>
                <a:cs typeface="+mn-cs"/>
              </a:rPr>
              <a:t>We empower supply chain professionals with profound discovery, powerful connection, and clear foresight.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5919134"/>
            <a:ext cx="1598256" cy="65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59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228600"/>
            <a:ext cx="62484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Page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914400"/>
            <a:ext cx="62484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Italic pull quotes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" y="1600200"/>
            <a:ext cx="6248400" cy="2209800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itchFamily="2" charset="2"/>
              <a:buChar char="§"/>
              <a:defRPr baseline="0">
                <a:solidFill>
                  <a:schemeClr val="tx2"/>
                </a:solidFill>
                <a:latin typeface="Proxima Nova Rg" pitchFamily="50" charset="0"/>
              </a:defRPr>
            </a:lvl1pPr>
            <a:lvl2pPr>
              <a:defRPr>
                <a:solidFill>
                  <a:schemeClr val="tx2"/>
                </a:solidFill>
                <a:latin typeface="Proxima Nova Rg" pitchFamily="50" charset="0"/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2"/>
                </a:solidFill>
                <a:latin typeface="Proxima Nova Rg" pitchFamily="50" charset="0"/>
              </a:defRPr>
            </a:lvl3pPr>
            <a:lvl4pPr>
              <a:defRPr>
                <a:solidFill>
                  <a:schemeClr val="tx2"/>
                </a:solidFill>
                <a:latin typeface="Proxima Nova Rg" pitchFamily="50" charset="0"/>
              </a:defRPr>
            </a:lvl4pPr>
            <a:lvl5pPr>
              <a:defRPr>
                <a:solidFill>
                  <a:schemeClr val="tx2"/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en-US" dirty="0" smtClean="0"/>
              <a:t>Dark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3886200"/>
            <a:ext cx="6248400" cy="2743200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itchFamily="2" charset="2"/>
              <a:buChar char="§"/>
              <a:defRPr>
                <a:solidFill>
                  <a:schemeClr val="bg2"/>
                </a:solidFill>
                <a:latin typeface="Proxima Nova Rg" pitchFamily="50" charset="0"/>
              </a:defRPr>
            </a:lvl1pPr>
            <a:lvl2pPr>
              <a:defRPr>
                <a:solidFill>
                  <a:schemeClr val="bg2"/>
                </a:solidFill>
                <a:latin typeface="Proxima Nova Rg" pitchFamily="50" charset="0"/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bg2"/>
                </a:solidFill>
                <a:latin typeface="Proxima Nova Rg" pitchFamily="50" charset="0"/>
              </a:defRPr>
            </a:lvl3pPr>
            <a:lvl4pPr>
              <a:defRPr>
                <a:solidFill>
                  <a:schemeClr val="bg2"/>
                </a:solidFill>
                <a:latin typeface="Proxima Nova Rg" pitchFamily="50" charset="0"/>
              </a:defRPr>
            </a:lvl4pPr>
            <a:lvl5pPr>
              <a:defRPr>
                <a:solidFill>
                  <a:schemeClr val="bg2"/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en-US" dirty="0" smtClean="0"/>
              <a:t>Reverse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258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228600"/>
            <a:ext cx="62484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Page title</a:t>
            </a:r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 hasCustomPrompt="1"/>
          </p:nvPr>
        </p:nvSpPr>
        <p:spPr>
          <a:xfrm>
            <a:off x="228600" y="914400"/>
            <a:ext cx="8458200" cy="4724400"/>
          </a:xfrm>
          <a:prstGeom prst="rect">
            <a:avLst/>
          </a:prstGeom>
        </p:spPr>
        <p:txBody>
          <a:bodyPr/>
          <a:lstStyle>
            <a:lvl1pPr>
              <a:defRPr>
                <a:latin typeface="Proxima Nova Rg" pitchFamily="50" charset="0"/>
              </a:defRPr>
            </a:lvl1pPr>
          </a:lstStyle>
          <a:p>
            <a:r>
              <a:rPr lang="en-US" dirty="0" smtClean="0"/>
              <a:t>This is a sample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290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228600"/>
            <a:ext cx="62484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Page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914400"/>
            <a:ext cx="62484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Italic pull quotes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" y="1600200"/>
            <a:ext cx="6248400" cy="2209800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itchFamily="2" charset="2"/>
              <a:buChar char="§"/>
              <a:defRPr baseline="0">
                <a:solidFill>
                  <a:schemeClr val="tx2"/>
                </a:solidFill>
                <a:latin typeface="Proxima Nova Rg" pitchFamily="50" charset="0"/>
              </a:defRPr>
            </a:lvl1pPr>
            <a:lvl2pPr>
              <a:defRPr>
                <a:solidFill>
                  <a:schemeClr val="tx2"/>
                </a:solidFill>
                <a:latin typeface="Proxima Nova Rg" pitchFamily="50" charset="0"/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2"/>
                </a:solidFill>
                <a:latin typeface="Proxima Nova Rg" pitchFamily="50" charset="0"/>
              </a:defRPr>
            </a:lvl3pPr>
            <a:lvl4pPr>
              <a:defRPr>
                <a:solidFill>
                  <a:schemeClr val="tx2"/>
                </a:solidFill>
                <a:latin typeface="Proxima Nova Rg" pitchFamily="50" charset="0"/>
              </a:defRPr>
            </a:lvl4pPr>
            <a:lvl5pPr>
              <a:defRPr>
                <a:solidFill>
                  <a:schemeClr val="tx2"/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en-US" dirty="0" smtClean="0"/>
              <a:t>Dark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3886200"/>
            <a:ext cx="6248400" cy="2743200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itchFamily="2" charset="2"/>
              <a:buChar char="§"/>
              <a:defRPr>
                <a:solidFill>
                  <a:schemeClr val="bg2"/>
                </a:solidFill>
                <a:latin typeface="Proxima Nova Rg" pitchFamily="50" charset="0"/>
              </a:defRPr>
            </a:lvl1pPr>
            <a:lvl2pPr>
              <a:defRPr>
                <a:solidFill>
                  <a:schemeClr val="bg2"/>
                </a:solidFill>
                <a:latin typeface="Proxima Nova Rg" pitchFamily="50" charset="0"/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bg2"/>
                </a:solidFill>
                <a:latin typeface="Proxima Nova Rg" pitchFamily="50" charset="0"/>
              </a:defRPr>
            </a:lvl3pPr>
            <a:lvl4pPr>
              <a:defRPr>
                <a:solidFill>
                  <a:schemeClr val="bg2"/>
                </a:solidFill>
                <a:latin typeface="Proxima Nova Rg" pitchFamily="50" charset="0"/>
              </a:defRPr>
            </a:lvl4pPr>
            <a:lvl5pPr>
              <a:defRPr>
                <a:solidFill>
                  <a:schemeClr val="bg2"/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en-US" dirty="0" smtClean="0"/>
              <a:t>Reverse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525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228600"/>
            <a:ext cx="62484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Page title</a:t>
            </a:r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 hasCustomPrompt="1"/>
          </p:nvPr>
        </p:nvSpPr>
        <p:spPr>
          <a:xfrm>
            <a:off x="228600" y="914400"/>
            <a:ext cx="8458200" cy="4724400"/>
          </a:xfrm>
          <a:prstGeom prst="rect">
            <a:avLst/>
          </a:prstGeom>
        </p:spPr>
        <p:txBody>
          <a:bodyPr/>
          <a:lstStyle>
            <a:lvl1pPr>
              <a:defRPr>
                <a:latin typeface="Proxima Nova Rg" pitchFamily="50" charset="0"/>
              </a:defRPr>
            </a:lvl1pPr>
          </a:lstStyle>
          <a:p>
            <a:r>
              <a:rPr lang="en-US" dirty="0" smtClean="0"/>
              <a:t>This is a sample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1042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209801"/>
            <a:ext cx="7772400" cy="121920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3600">
                <a:solidFill>
                  <a:schemeClr val="bg2"/>
                </a:solidFill>
                <a:latin typeface="Libre Baskerville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124200"/>
            <a:ext cx="64008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bg2"/>
                </a:solidFill>
                <a:latin typeface="Proxima Nova Rg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304800" y="62484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rtl="0"/>
            <a:r>
              <a:rPr lang="en-US" sz="1800" b="0" i="1" u="none" strike="noStrike" kern="1200" baseline="30000" dirty="0" smtClean="0">
                <a:solidFill>
                  <a:schemeClr val="bg2"/>
                </a:solidFill>
                <a:latin typeface="+mj-lt"/>
                <a:ea typeface="+mn-ea"/>
                <a:cs typeface="+mn-cs"/>
              </a:rPr>
              <a:t>We empower supply chain professionals with profound discovery, powerful connection, and clear foresight.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5919134"/>
            <a:ext cx="1598256" cy="65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21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228600"/>
            <a:ext cx="62484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Page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914400"/>
            <a:ext cx="62484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Italic pull quotes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" y="1600200"/>
            <a:ext cx="6248400" cy="2209800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itchFamily="2" charset="2"/>
              <a:buChar char="§"/>
              <a:defRPr baseline="0">
                <a:solidFill>
                  <a:schemeClr val="tx2"/>
                </a:solidFill>
                <a:latin typeface="Proxima Nova Rg" pitchFamily="50" charset="0"/>
              </a:defRPr>
            </a:lvl1pPr>
            <a:lvl2pPr>
              <a:defRPr>
                <a:solidFill>
                  <a:schemeClr val="tx2"/>
                </a:solidFill>
                <a:latin typeface="Proxima Nova Rg" pitchFamily="50" charset="0"/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2"/>
                </a:solidFill>
                <a:latin typeface="Proxima Nova Rg" pitchFamily="50" charset="0"/>
              </a:defRPr>
            </a:lvl3pPr>
            <a:lvl4pPr>
              <a:defRPr>
                <a:solidFill>
                  <a:schemeClr val="tx2"/>
                </a:solidFill>
                <a:latin typeface="Proxima Nova Rg" pitchFamily="50" charset="0"/>
              </a:defRPr>
            </a:lvl4pPr>
            <a:lvl5pPr>
              <a:defRPr>
                <a:solidFill>
                  <a:schemeClr val="tx2"/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en-US" dirty="0" smtClean="0"/>
              <a:t>Dark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3886200"/>
            <a:ext cx="6248400" cy="2743200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itchFamily="2" charset="2"/>
              <a:buChar char="§"/>
              <a:defRPr>
                <a:solidFill>
                  <a:schemeClr val="bg2"/>
                </a:solidFill>
                <a:latin typeface="Proxima Nova Rg" pitchFamily="50" charset="0"/>
              </a:defRPr>
            </a:lvl1pPr>
            <a:lvl2pPr>
              <a:defRPr>
                <a:solidFill>
                  <a:schemeClr val="bg2"/>
                </a:solidFill>
                <a:latin typeface="Proxima Nova Rg" pitchFamily="50" charset="0"/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bg2"/>
                </a:solidFill>
                <a:latin typeface="Proxima Nova Rg" pitchFamily="50" charset="0"/>
              </a:defRPr>
            </a:lvl3pPr>
            <a:lvl4pPr>
              <a:defRPr>
                <a:solidFill>
                  <a:schemeClr val="bg2"/>
                </a:solidFill>
                <a:latin typeface="Proxima Nova Rg" pitchFamily="50" charset="0"/>
              </a:defRPr>
            </a:lvl4pPr>
            <a:lvl5pPr>
              <a:defRPr>
                <a:solidFill>
                  <a:schemeClr val="bg2"/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en-US" dirty="0" smtClean="0"/>
              <a:t>Reverse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757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228600"/>
            <a:ext cx="62484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Page title</a:t>
            </a:r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 hasCustomPrompt="1"/>
          </p:nvPr>
        </p:nvSpPr>
        <p:spPr>
          <a:xfrm>
            <a:off x="228600" y="914400"/>
            <a:ext cx="8458200" cy="4724400"/>
          </a:xfrm>
          <a:prstGeom prst="rect">
            <a:avLst/>
          </a:prstGeom>
        </p:spPr>
        <p:txBody>
          <a:bodyPr/>
          <a:lstStyle>
            <a:lvl1pPr>
              <a:defRPr>
                <a:latin typeface="Proxima Nova Rg" pitchFamily="50" charset="0"/>
              </a:defRPr>
            </a:lvl1pPr>
          </a:lstStyle>
          <a:p>
            <a:r>
              <a:rPr lang="en-US" dirty="0" smtClean="0"/>
              <a:t>This is a sample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744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228600"/>
            <a:ext cx="62484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Page title</a:t>
            </a:r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 hasCustomPrompt="1"/>
          </p:nvPr>
        </p:nvSpPr>
        <p:spPr>
          <a:xfrm>
            <a:off x="228600" y="914400"/>
            <a:ext cx="8458200" cy="4724400"/>
          </a:xfrm>
          <a:prstGeom prst="rect">
            <a:avLst/>
          </a:prstGeom>
        </p:spPr>
        <p:txBody>
          <a:bodyPr/>
          <a:lstStyle>
            <a:lvl1pPr>
              <a:defRPr>
                <a:latin typeface="Proxima Nova Rg" pitchFamily="50" charset="0"/>
              </a:defRPr>
            </a:lvl1pPr>
          </a:lstStyle>
          <a:p>
            <a:r>
              <a:rPr lang="en-US" dirty="0" smtClean="0"/>
              <a:t>This is a sample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602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228600"/>
            <a:ext cx="62484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Page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914400"/>
            <a:ext cx="62484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Italic pull quotes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" y="1600200"/>
            <a:ext cx="6248400" cy="2209800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itchFamily="2" charset="2"/>
              <a:buChar char="§"/>
              <a:defRPr baseline="0">
                <a:solidFill>
                  <a:schemeClr val="tx2"/>
                </a:solidFill>
                <a:latin typeface="Proxima Nova Rg" pitchFamily="50" charset="0"/>
              </a:defRPr>
            </a:lvl1pPr>
            <a:lvl2pPr>
              <a:defRPr>
                <a:solidFill>
                  <a:schemeClr val="tx2"/>
                </a:solidFill>
                <a:latin typeface="Proxima Nova Rg" pitchFamily="50" charset="0"/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2"/>
                </a:solidFill>
                <a:latin typeface="Proxima Nova Rg" pitchFamily="50" charset="0"/>
              </a:defRPr>
            </a:lvl3pPr>
            <a:lvl4pPr>
              <a:defRPr>
                <a:solidFill>
                  <a:schemeClr val="tx2"/>
                </a:solidFill>
                <a:latin typeface="Proxima Nova Rg" pitchFamily="50" charset="0"/>
              </a:defRPr>
            </a:lvl4pPr>
            <a:lvl5pPr>
              <a:defRPr>
                <a:solidFill>
                  <a:schemeClr val="tx2"/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en-US" dirty="0" smtClean="0"/>
              <a:t>Dark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3886200"/>
            <a:ext cx="6248400" cy="2743200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itchFamily="2" charset="2"/>
              <a:buChar char="§"/>
              <a:defRPr>
                <a:solidFill>
                  <a:schemeClr val="bg2"/>
                </a:solidFill>
                <a:latin typeface="Proxima Nova Rg" pitchFamily="50" charset="0"/>
              </a:defRPr>
            </a:lvl1pPr>
            <a:lvl2pPr>
              <a:defRPr>
                <a:solidFill>
                  <a:schemeClr val="bg2"/>
                </a:solidFill>
                <a:latin typeface="Proxima Nova Rg" pitchFamily="50" charset="0"/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bg2"/>
                </a:solidFill>
                <a:latin typeface="Proxima Nova Rg" pitchFamily="50" charset="0"/>
              </a:defRPr>
            </a:lvl3pPr>
            <a:lvl4pPr>
              <a:defRPr>
                <a:solidFill>
                  <a:schemeClr val="bg2"/>
                </a:solidFill>
                <a:latin typeface="Proxima Nova Rg" pitchFamily="50" charset="0"/>
              </a:defRPr>
            </a:lvl4pPr>
            <a:lvl5pPr>
              <a:defRPr>
                <a:solidFill>
                  <a:schemeClr val="bg2"/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en-US" dirty="0" smtClean="0"/>
              <a:t>Reverse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257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228600"/>
            <a:ext cx="62484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Page title</a:t>
            </a:r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 hasCustomPrompt="1"/>
          </p:nvPr>
        </p:nvSpPr>
        <p:spPr>
          <a:xfrm>
            <a:off x="228600" y="914400"/>
            <a:ext cx="8458200" cy="4724400"/>
          </a:xfrm>
          <a:prstGeom prst="rect">
            <a:avLst/>
          </a:prstGeom>
        </p:spPr>
        <p:txBody>
          <a:bodyPr/>
          <a:lstStyle>
            <a:lvl1pPr>
              <a:defRPr>
                <a:latin typeface="Proxima Nova Rg" pitchFamily="50" charset="0"/>
              </a:defRPr>
            </a:lvl1pPr>
          </a:lstStyle>
          <a:p>
            <a:r>
              <a:rPr lang="en-US" dirty="0" smtClean="0"/>
              <a:t>This is a sample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719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55F80-4270-40B6-9BA4-D143782E70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4CB14-48E9-4383-8CCC-9998547EA2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228600"/>
            <a:ext cx="62484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Page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914400"/>
            <a:ext cx="62484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Italic pull quotes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" y="1600200"/>
            <a:ext cx="6248400" cy="2209800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itchFamily="2" charset="2"/>
              <a:buChar char="§"/>
              <a:defRPr baseline="0">
                <a:solidFill>
                  <a:schemeClr val="tx2"/>
                </a:solidFill>
                <a:latin typeface="Proxima Nova Rg" pitchFamily="50" charset="0"/>
              </a:defRPr>
            </a:lvl1pPr>
            <a:lvl2pPr>
              <a:defRPr>
                <a:solidFill>
                  <a:schemeClr val="tx2"/>
                </a:solidFill>
                <a:latin typeface="Proxima Nova Rg" pitchFamily="50" charset="0"/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2"/>
                </a:solidFill>
                <a:latin typeface="Proxima Nova Rg" pitchFamily="50" charset="0"/>
              </a:defRPr>
            </a:lvl3pPr>
            <a:lvl4pPr>
              <a:defRPr>
                <a:solidFill>
                  <a:schemeClr val="tx2"/>
                </a:solidFill>
                <a:latin typeface="Proxima Nova Rg" pitchFamily="50" charset="0"/>
              </a:defRPr>
            </a:lvl4pPr>
            <a:lvl5pPr>
              <a:defRPr>
                <a:solidFill>
                  <a:schemeClr val="tx2"/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en-US" dirty="0" smtClean="0"/>
              <a:t>Dark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3886200"/>
            <a:ext cx="6248400" cy="2743200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itchFamily="2" charset="2"/>
              <a:buChar char="§"/>
              <a:defRPr>
                <a:solidFill>
                  <a:schemeClr val="bg2"/>
                </a:solidFill>
                <a:latin typeface="Proxima Nova Rg" pitchFamily="50" charset="0"/>
              </a:defRPr>
            </a:lvl1pPr>
            <a:lvl2pPr>
              <a:defRPr>
                <a:solidFill>
                  <a:schemeClr val="bg2"/>
                </a:solidFill>
                <a:latin typeface="Proxima Nova Rg" pitchFamily="50" charset="0"/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bg2"/>
                </a:solidFill>
                <a:latin typeface="Proxima Nova Rg" pitchFamily="50" charset="0"/>
              </a:defRPr>
            </a:lvl3pPr>
            <a:lvl4pPr>
              <a:defRPr>
                <a:solidFill>
                  <a:schemeClr val="bg2"/>
                </a:solidFill>
                <a:latin typeface="Proxima Nova Rg" pitchFamily="50" charset="0"/>
              </a:defRPr>
            </a:lvl4pPr>
            <a:lvl5pPr>
              <a:defRPr>
                <a:solidFill>
                  <a:schemeClr val="bg2"/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en-US" dirty="0" smtClean="0"/>
              <a:t>Reverse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950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228600"/>
            <a:ext cx="62484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Page title</a:t>
            </a:r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 hasCustomPrompt="1"/>
          </p:nvPr>
        </p:nvSpPr>
        <p:spPr>
          <a:xfrm>
            <a:off x="228600" y="914400"/>
            <a:ext cx="8458200" cy="4724400"/>
          </a:xfrm>
          <a:prstGeom prst="rect">
            <a:avLst/>
          </a:prstGeom>
        </p:spPr>
        <p:txBody>
          <a:bodyPr/>
          <a:lstStyle>
            <a:lvl1pPr>
              <a:defRPr>
                <a:latin typeface="Proxima Nova Rg" pitchFamily="50" charset="0"/>
              </a:defRPr>
            </a:lvl1pPr>
          </a:lstStyle>
          <a:p>
            <a:r>
              <a:rPr lang="en-US" dirty="0" smtClean="0"/>
              <a:t>This is a sample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234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209801"/>
            <a:ext cx="7772400" cy="121920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3600">
                <a:solidFill>
                  <a:schemeClr val="bg2"/>
                </a:solidFill>
                <a:latin typeface="Libre Baskerville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124200"/>
            <a:ext cx="64008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bg2"/>
                </a:solidFill>
                <a:latin typeface="Proxima Nova Rg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304800" y="62484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rtl="0"/>
            <a:r>
              <a:rPr lang="en-US" sz="1800" b="0" i="1" u="none" strike="noStrike" kern="1200" baseline="30000" dirty="0" smtClean="0">
                <a:solidFill>
                  <a:schemeClr val="bg2"/>
                </a:solidFill>
                <a:latin typeface="+mj-lt"/>
                <a:ea typeface="+mn-ea"/>
                <a:cs typeface="+mn-cs"/>
              </a:rPr>
              <a:t>We empower supply chain professionals with profound discovery, powerful connection, and clear foresight.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5919134"/>
            <a:ext cx="1598256" cy="65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44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228600"/>
            <a:ext cx="62484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Page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914400"/>
            <a:ext cx="62484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Italic pull quotes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" y="1600200"/>
            <a:ext cx="6248400" cy="2209800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itchFamily="2" charset="2"/>
              <a:buChar char="§"/>
              <a:defRPr baseline="0">
                <a:solidFill>
                  <a:schemeClr val="tx2"/>
                </a:solidFill>
                <a:latin typeface="Proxima Nova Rg" pitchFamily="50" charset="0"/>
              </a:defRPr>
            </a:lvl1pPr>
            <a:lvl2pPr>
              <a:defRPr>
                <a:solidFill>
                  <a:schemeClr val="tx2"/>
                </a:solidFill>
                <a:latin typeface="Proxima Nova Rg" pitchFamily="50" charset="0"/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2"/>
                </a:solidFill>
                <a:latin typeface="Proxima Nova Rg" pitchFamily="50" charset="0"/>
              </a:defRPr>
            </a:lvl3pPr>
            <a:lvl4pPr>
              <a:defRPr>
                <a:solidFill>
                  <a:schemeClr val="tx2"/>
                </a:solidFill>
                <a:latin typeface="Proxima Nova Rg" pitchFamily="50" charset="0"/>
              </a:defRPr>
            </a:lvl4pPr>
            <a:lvl5pPr>
              <a:defRPr>
                <a:solidFill>
                  <a:schemeClr val="tx2"/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en-US" dirty="0" smtClean="0"/>
              <a:t>Dark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3886200"/>
            <a:ext cx="6248400" cy="2743200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itchFamily="2" charset="2"/>
              <a:buChar char="§"/>
              <a:defRPr>
                <a:solidFill>
                  <a:schemeClr val="bg2"/>
                </a:solidFill>
                <a:latin typeface="Proxima Nova Rg" pitchFamily="50" charset="0"/>
              </a:defRPr>
            </a:lvl1pPr>
            <a:lvl2pPr>
              <a:defRPr>
                <a:solidFill>
                  <a:schemeClr val="bg2"/>
                </a:solidFill>
                <a:latin typeface="Proxima Nova Rg" pitchFamily="50" charset="0"/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bg2"/>
                </a:solidFill>
                <a:latin typeface="Proxima Nova Rg" pitchFamily="50" charset="0"/>
              </a:defRPr>
            </a:lvl3pPr>
            <a:lvl4pPr>
              <a:defRPr>
                <a:solidFill>
                  <a:schemeClr val="bg2"/>
                </a:solidFill>
                <a:latin typeface="Proxima Nova Rg" pitchFamily="50" charset="0"/>
              </a:defRPr>
            </a:lvl4pPr>
            <a:lvl5pPr>
              <a:defRPr>
                <a:solidFill>
                  <a:schemeClr val="bg2"/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en-US" dirty="0" smtClean="0"/>
              <a:t>Reverse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336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228600"/>
            <a:ext cx="62484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Page title</a:t>
            </a:r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 hasCustomPrompt="1"/>
          </p:nvPr>
        </p:nvSpPr>
        <p:spPr>
          <a:xfrm>
            <a:off x="228600" y="914400"/>
            <a:ext cx="8458200" cy="4724400"/>
          </a:xfrm>
          <a:prstGeom prst="rect">
            <a:avLst/>
          </a:prstGeom>
        </p:spPr>
        <p:txBody>
          <a:bodyPr/>
          <a:lstStyle>
            <a:lvl1pPr>
              <a:defRPr>
                <a:latin typeface="Proxima Nova Rg" pitchFamily="50" charset="0"/>
              </a:defRPr>
            </a:lvl1pPr>
          </a:lstStyle>
          <a:p>
            <a:r>
              <a:rPr lang="en-US" dirty="0" smtClean="0"/>
              <a:t>This is a sample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398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04800" y="62484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rtl="0"/>
            <a:r>
              <a:rPr lang="en-US" sz="1800" b="0" i="1" u="none" strike="noStrike" kern="1200" baseline="30000" dirty="0" smtClean="0">
                <a:solidFill>
                  <a:schemeClr val="bg2"/>
                </a:solidFill>
                <a:latin typeface="+mj-lt"/>
                <a:ea typeface="+mn-ea"/>
                <a:cs typeface="+mn-cs"/>
              </a:rPr>
              <a:t>We empower supply chain professionals with profound discovery, powerful connection, and clear foresight.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769" y="5969467"/>
            <a:ext cx="1353939" cy="55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26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80" r:id="rId3"/>
    <p:sldLayoutId id="2147483681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04800" y="62484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rtl="0"/>
            <a:r>
              <a:rPr lang="en-US" sz="1800" b="0" i="1" u="none" strike="noStrike" kern="1200" baseline="30000" dirty="0" smtClean="0">
                <a:solidFill>
                  <a:schemeClr val="bg2"/>
                </a:solidFill>
                <a:latin typeface="+mj-lt"/>
                <a:ea typeface="+mn-ea"/>
                <a:cs typeface="+mn-cs"/>
              </a:rPr>
              <a:t>We empower supply chain professionals with profound discovery, powerful connection, and clear foresight.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791200"/>
            <a:ext cx="1353312" cy="73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8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04800" y="62484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rtl="0"/>
            <a:r>
              <a:rPr lang="en-US" sz="1800" b="0" i="1" u="none" strike="noStrike" kern="1200" baseline="30000" dirty="0" smtClean="0">
                <a:solidFill>
                  <a:schemeClr val="bg2"/>
                </a:solidFill>
                <a:latin typeface="+mj-lt"/>
                <a:ea typeface="+mn-ea"/>
                <a:cs typeface="+mn-cs"/>
              </a:rPr>
              <a:t>We empower supply chain professionals with profound discovery, powerful connection, and clear foresight.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9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04800" y="62484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rtl="0"/>
            <a:r>
              <a:rPr lang="en-US" sz="1800" b="0" i="1" u="none" strike="noStrike" kern="1200" baseline="30000" dirty="0" smtClean="0">
                <a:solidFill>
                  <a:schemeClr val="bg2"/>
                </a:solidFill>
                <a:latin typeface="+mj-lt"/>
                <a:ea typeface="+mn-ea"/>
                <a:cs typeface="+mn-cs"/>
              </a:rPr>
              <a:t>We empower supply chain professionals with profound discovery, powerful connection, and clear foresight.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90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304800" y="62484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rtl="0"/>
            <a:r>
              <a:rPr lang="en-US" sz="1800" b="0" i="1" u="none" strike="noStrike" kern="1200" baseline="30000" dirty="0" smtClean="0">
                <a:solidFill>
                  <a:schemeClr val="bg2"/>
                </a:solidFill>
                <a:latin typeface="+mj-lt"/>
                <a:ea typeface="+mn-ea"/>
                <a:cs typeface="+mn-cs"/>
              </a:rPr>
              <a:t>We empower supply chain professionals with profound discovery, powerful connection, and clear foresight.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5919134"/>
            <a:ext cx="1598256" cy="6585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0"/>
          <a:stretch/>
        </p:blipFill>
        <p:spPr>
          <a:xfrm>
            <a:off x="0" y="0"/>
            <a:ext cx="9144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78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04800" y="62484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rtl="0"/>
            <a:r>
              <a:rPr lang="en-US" sz="1800" b="0" i="1" u="none" strike="noStrike" kern="1200" baseline="30000" dirty="0" smtClean="0">
                <a:solidFill>
                  <a:schemeClr val="bg2"/>
                </a:solidFill>
                <a:latin typeface="+mj-lt"/>
                <a:ea typeface="+mn-ea"/>
                <a:cs typeface="+mn-cs"/>
              </a:rPr>
              <a:t>We empower supply chain professionals with profound discovery, powerful connection, and clear foresight.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791200"/>
            <a:ext cx="1353312" cy="73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87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04800" y="62484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rtl="0"/>
            <a:r>
              <a:rPr lang="en-US" sz="1800" b="0" i="1" u="none" strike="noStrike" kern="1200" baseline="30000" dirty="0" smtClean="0">
                <a:solidFill>
                  <a:schemeClr val="bg2"/>
                </a:solidFill>
                <a:latin typeface="+mj-lt"/>
                <a:ea typeface="+mn-ea"/>
                <a:cs typeface="+mn-cs"/>
              </a:rPr>
              <a:t>We empower supply chain professionals with profound discovery, powerful connection, and clear foresight.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0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04800" y="62484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rtl="0"/>
            <a:r>
              <a:rPr lang="en-US" sz="1800" b="0" i="1" u="none" strike="noStrike" kern="1200" baseline="30000" dirty="0" smtClean="0">
                <a:solidFill>
                  <a:schemeClr val="bg2"/>
                </a:solidFill>
                <a:latin typeface="+mj-lt"/>
                <a:ea typeface="+mn-ea"/>
                <a:cs typeface="+mn-cs"/>
              </a:rPr>
              <a:t>We empower supply chain professionals with profound discovery, powerful connection, and clear foresight.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5919134"/>
            <a:ext cx="1598256" cy="6585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2" b="67863"/>
          <a:stretch/>
        </p:blipFill>
        <p:spPr>
          <a:xfrm>
            <a:off x="0" y="-58616"/>
            <a:ext cx="9144000" cy="143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86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04800" y="62484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rtl="0"/>
            <a:r>
              <a:rPr lang="en-US" sz="1800" b="0" i="1" u="none" strike="noStrike" kern="1200" baseline="30000" dirty="0" smtClean="0">
                <a:solidFill>
                  <a:schemeClr val="bg2"/>
                </a:solidFill>
                <a:latin typeface="+mj-lt"/>
                <a:ea typeface="+mn-ea"/>
                <a:cs typeface="+mn-cs"/>
              </a:rPr>
              <a:t>We empower supply chain professionals with profound discovery, powerful connection, and clear foresight.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791200"/>
            <a:ext cx="1353312" cy="72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84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04800" y="62484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rtl="0"/>
            <a:r>
              <a:rPr lang="en-US" sz="1800" b="0" i="1" u="none" strike="noStrike" kern="1200" baseline="30000" dirty="0" smtClean="0">
                <a:solidFill>
                  <a:schemeClr val="bg2"/>
                </a:solidFill>
                <a:latin typeface="+mj-lt"/>
                <a:ea typeface="+mn-ea"/>
                <a:cs typeface="+mn-cs"/>
              </a:rPr>
              <a:t>We empower supply chain professionals with profound discovery, powerful connection, and clear foresight.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53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3" b="50866"/>
          <a:stretch/>
        </p:blipFill>
        <p:spPr>
          <a:xfrm>
            <a:off x="0" y="-1"/>
            <a:ext cx="9144000" cy="135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6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58A61B2-4C0D-412A-821F-E5C25C3E06F5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2052" name="Rectangle 9"/>
          <p:cNvSpPr>
            <a:spLocks noChangeArrowheads="1"/>
          </p:cNvSpPr>
          <p:nvPr/>
        </p:nvSpPr>
        <p:spPr bwMode="auto">
          <a:xfrm>
            <a:off x="533400" y="2209800"/>
            <a:ext cx="8229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Thomas </a:t>
            </a:r>
            <a:r>
              <a:rPr lang="en-US" sz="2400" b="1" dirty="0" smtClean="0">
                <a:solidFill>
                  <a:schemeClr val="tx2"/>
                </a:solidFill>
              </a:rPr>
              <a:t>Choi, Ph.D.</a:t>
            </a:r>
            <a:endParaRPr lang="en-US" sz="2400" b="1" dirty="0">
              <a:solidFill>
                <a:schemeClr val="tx2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Harold E. Fearon Chair in Purchasing Management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Executive Director of CAPS Research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/>
            </a:r>
            <a:br>
              <a:rPr lang="en-US" sz="2400" b="1" dirty="0">
                <a:solidFill>
                  <a:schemeClr val="tx2"/>
                </a:solidFill>
              </a:rPr>
            </a:br>
            <a:r>
              <a:rPr lang="en-US" sz="2400" b="1" dirty="0">
                <a:solidFill>
                  <a:schemeClr val="tx2"/>
                </a:solidFill>
              </a:rPr>
              <a:t>W. P. Carey School of Business</a:t>
            </a:r>
            <a:br>
              <a:rPr lang="en-US" sz="2400" b="1" dirty="0">
                <a:solidFill>
                  <a:schemeClr val="tx2"/>
                </a:solidFill>
              </a:rPr>
            </a:br>
            <a:r>
              <a:rPr lang="en-US" sz="2400" b="1" dirty="0">
                <a:solidFill>
                  <a:schemeClr val="tx2"/>
                </a:solidFill>
              </a:rPr>
              <a:t>Arizona State University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/>
            </a:r>
            <a:br>
              <a:rPr lang="en-US" sz="2400" b="1" dirty="0">
                <a:solidFill>
                  <a:schemeClr val="tx2"/>
                </a:solidFill>
              </a:rPr>
            </a:br>
            <a:r>
              <a:rPr lang="en-US" sz="2400" b="1" dirty="0" smtClean="0">
                <a:solidFill>
                  <a:schemeClr val="tx2"/>
                </a:solidFill>
              </a:rPr>
              <a:t>February 2016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6" name="Rectangle 8"/>
          <p:cNvSpPr txBox="1">
            <a:spLocks noChangeArrowheads="1"/>
          </p:cNvSpPr>
          <p:nvPr/>
        </p:nvSpPr>
        <p:spPr>
          <a:xfrm>
            <a:off x="533400" y="611188"/>
            <a:ext cx="8229600" cy="15986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Conquering Supply Chain Management</a:t>
            </a:r>
            <a:endParaRPr lang="en-US" sz="36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2772550208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609600"/>
          </a:xfrm>
        </p:spPr>
        <p:txBody>
          <a:bodyPr/>
          <a:lstStyle/>
          <a:p>
            <a:pPr algn="l"/>
            <a:r>
              <a:rPr lang="en-US" altLang="en-US" sz="2400" b="1" dirty="0" smtClean="0"/>
              <a:t>Materials Flow “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Network</a:t>
            </a:r>
            <a:r>
              <a:rPr lang="en-US" altLang="en-US" sz="2400" b="1" dirty="0" smtClean="0"/>
              <a:t>”</a:t>
            </a:r>
          </a:p>
        </p:txBody>
      </p:sp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0244" name="Picture 1" descr="Accord productfl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38200"/>
            <a:ext cx="88106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Oval 3"/>
          <p:cNvSpPr>
            <a:spLocks noChangeArrowheads="1"/>
          </p:cNvSpPr>
          <p:nvPr/>
        </p:nvSpPr>
        <p:spPr bwMode="auto">
          <a:xfrm rot="5400000">
            <a:off x="5435600" y="2413000"/>
            <a:ext cx="298450" cy="501650"/>
          </a:xfrm>
          <a:prstGeom prst="ellips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0170727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89A72A5-BF94-40F9-9787-D2835B83B83A}" type="slidenum">
              <a:rPr lang="en-US" altLang="en-US"/>
              <a:pPr eaLnBrk="1" hangingPunct="1"/>
              <a:t>11</a:t>
            </a:fld>
            <a:endParaRPr lang="en-US" altLang="en-US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299884" y="885927"/>
            <a:ext cx="563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List of key firms based on </a:t>
            </a:r>
            <a:r>
              <a:rPr lang="en-US" sz="1600" b="1" kern="0" dirty="0">
                <a:latin typeface="+mj-lt"/>
                <a:ea typeface="+mj-ea"/>
                <a:cs typeface="+mj-cs"/>
              </a:rPr>
              <a:t>contractual relationships </a:t>
            </a:r>
            <a:r>
              <a:rPr lang="en-US" sz="1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SN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990329"/>
              </p:ext>
            </p:extLst>
          </p:nvPr>
        </p:nvGraphicFramePr>
        <p:xfrm>
          <a:off x="376084" y="1419327"/>
          <a:ext cx="8305800" cy="1752600"/>
        </p:xfrm>
        <a:graphic>
          <a:graphicData uri="http://schemas.openxmlformats.org/drawingml/2006/table">
            <a:tbl>
              <a:tblPr/>
              <a:tblGrid>
                <a:gridCol w="26082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194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781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52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Influential Scope</a:t>
                      </a:r>
                      <a:r>
                        <a:rPr kumimoji="0" lang="en-US" alt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Informational Independence</a:t>
                      </a:r>
                      <a:r>
                        <a:rPr kumimoji="0" lang="en-US" alt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Relational Mediation</a:t>
                      </a:r>
                      <a:r>
                        <a:rPr kumimoji="0" lang="en-US" alt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00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CVT (52), Honda (30), Yamamoru (15)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CVT (57), Honda (53), Yamamoru (40) 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CVT (79), Honda (64), Emhart (21) Yamamoru (15), Fitzerald (14)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1278" name="Rectangle 1"/>
          <p:cNvSpPr>
            <a:spLocks noChangeArrowheads="1"/>
          </p:cNvSpPr>
          <p:nvPr/>
        </p:nvSpPr>
        <p:spPr bwMode="auto">
          <a:xfrm>
            <a:off x="376084" y="3248127"/>
            <a:ext cx="22098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baseline="30000">
                <a:cs typeface="Times New Roman" panose="02020603050405020304" pitchFamily="18" charset="0"/>
              </a:rPr>
              <a:t>1</a:t>
            </a:r>
            <a:r>
              <a:rPr lang="en-US" altLang="en-US" sz="1000">
                <a:cs typeface="Times New Roman" panose="02020603050405020304" pitchFamily="18" charset="0"/>
              </a:rPr>
              <a:t> Firms with degree &gt; 15</a:t>
            </a:r>
            <a:endParaRPr lang="en-US" altLang="en-US" sz="1100"/>
          </a:p>
          <a:p>
            <a:r>
              <a:rPr lang="en-US" altLang="en-US" sz="1000" baseline="30000">
                <a:cs typeface="Times New Roman" panose="02020603050405020304" pitchFamily="18" charset="0"/>
              </a:rPr>
              <a:t>2</a:t>
            </a:r>
            <a:r>
              <a:rPr lang="en-US" altLang="en-US" sz="1000">
                <a:cs typeface="Times New Roman" panose="02020603050405020304" pitchFamily="18" charset="0"/>
              </a:rPr>
              <a:t> Firms with closeness &gt; 40</a:t>
            </a:r>
            <a:endParaRPr lang="en-US" altLang="en-US" sz="1100"/>
          </a:p>
          <a:p>
            <a:r>
              <a:rPr lang="en-US" altLang="en-US" sz="1000" baseline="30000">
                <a:cs typeface="Times New Roman" panose="02020603050405020304" pitchFamily="18" charset="0"/>
              </a:rPr>
              <a:t>3</a:t>
            </a:r>
            <a:r>
              <a:rPr lang="en-US" altLang="en-US" sz="1000">
                <a:cs typeface="Times New Roman" panose="02020603050405020304" pitchFamily="18" charset="0"/>
              </a:rPr>
              <a:t> Firms with betweenness &gt; 10</a:t>
            </a:r>
            <a:endParaRPr lang="en-US" altLang="en-US"/>
          </a:p>
        </p:txBody>
      </p:sp>
      <p:sp>
        <p:nvSpPr>
          <p:cNvPr id="11279" name="Rectangle 4"/>
          <p:cNvSpPr>
            <a:spLocks noGrp="1" noChangeArrowheads="1"/>
          </p:cNvSpPr>
          <p:nvPr>
            <p:ph type="title"/>
          </p:nvPr>
        </p:nvSpPr>
        <p:spPr>
          <a:xfrm>
            <a:off x="452284" y="3857727"/>
            <a:ext cx="5334000" cy="533400"/>
          </a:xfrm>
        </p:spPr>
        <p:txBody>
          <a:bodyPr/>
          <a:lstStyle/>
          <a:p>
            <a:pPr algn="l"/>
            <a:r>
              <a:rPr lang="en-US" altLang="en-US" sz="1600" b="1" dirty="0" smtClean="0"/>
              <a:t>List of key firms based on materials flow SN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891854"/>
              </p:ext>
            </p:extLst>
          </p:nvPr>
        </p:nvGraphicFramePr>
        <p:xfrm>
          <a:off x="452284" y="4391127"/>
          <a:ext cx="8458200" cy="1524001"/>
        </p:xfrm>
        <a:graphic>
          <a:graphicData uri="http://schemas.openxmlformats.org/drawingml/2006/table">
            <a:tbl>
              <a:tblPr/>
              <a:tblGrid>
                <a:gridCol w="2819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588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Supply Load</a:t>
                      </a:r>
                      <a:r>
                        <a:rPr kumimoji="0" lang="en-US" alt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Demand Load</a:t>
                      </a:r>
                      <a:r>
                        <a:rPr kumimoji="0" lang="en-US" alt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Operational Criticality</a:t>
                      </a:r>
                      <a:r>
                        <a:rPr kumimoji="0" lang="en-US" alt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651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CVT (59</a:t>
                      </a:r>
                      <a:r>
                        <a:rPr kumimoji="0" lang="en-US" alt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JFC (15), HFI (11)</a:t>
                      </a:r>
                    </a:p>
                  </a:txBody>
                  <a:tcPr marL="6350" marR="6350" marT="635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CVT (15), C&amp;C (7.4), JFC (7.4), GE (7.4), Yamamoru (7.4), Industry Products (7.4)</a:t>
                      </a:r>
                    </a:p>
                  </a:txBody>
                  <a:tcPr marL="6350" marR="6350" marT="635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CVT (13), Emhart (2), Yamamoru (1.7), Fitzerald (1.7), JFC (1.3)</a:t>
                      </a:r>
                    </a:p>
                  </a:txBody>
                  <a:tcPr marL="6350" marR="6350" marT="635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1290" name="Rectangle 13"/>
          <p:cNvSpPr>
            <a:spLocks noChangeArrowheads="1"/>
          </p:cNvSpPr>
          <p:nvPr/>
        </p:nvSpPr>
        <p:spPr bwMode="auto">
          <a:xfrm>
            <a:off x="452284" y="5991327"/>
            <a:ext cx="457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000" baseline="30000">
                <a:cs typeface="Times New Roman" panose="02020603050405020304" pitchFamily="18" charset="0"/>
              </a:rPr>
              <a:t>1</a:t>
            </a:r>
            <a:r>
              <a:rPr lang="en-US" altLang="en-US" sz="1000">
                <a:cs typeface="Times New Roman" panose="02020603050405020304" pitchFamily="18" charset="0"/>
              </a:rPr>
              <a:t> Firms with in-degree &gt; 10</a:t>
            </a:r>
            <a:endParaRPr lang="en-US" altLang="en-US" sz="1000"/>
          </a:p>
          <a:p>
            <a:r>
              <a:rPr lang="en-US" altLang="en-US" sz="1000" baseline="30000">
                <a:cs typeface="Times New Roman" panose="02020603050405020304" pitchFamily="18" charset="0"/>
              </a:rPr>
              <a:t>2</a:t>
            </a:r>
            <a:r>
              <a:rPr lang="en-US" altLang="en-US" sz="1000">
                <a:cs typeface="Times New Roman" panose="02020603050405020304" pitchFamily="18" charset="0"/>
              </a:rPr>
              <a:t> Firms with out-degree &gt; 6</a:t>
            </a:r>
            <a:endParaRPr lang="en-US" altLang="en-US" sz="1000"/>
          </a:p>
          <a:p>
            <a:r>
              <a:rPr lang="en-US" altLang="en-US" sz="1000" baseline="30000">
                <a:cs typeface="Times New Roman" panose="02020603050405020304" pitchFamily="18" charset="0"/>
              </a:rPr>
              <a:t>3</a:t>
            </a:r>
            <a:r>
              <a:rPr lang="en-US" altLang="en-US" sz="1000">
                <a:cs typeface="Times New Roman" panose="02020603050405020304" pitchFamily="18" charset="0"/>
              </a:rPr>
              <a:t> Firms with betweeness &gt; 1.0</a:t>
            </a:r>
            <a:endParaRPr lang="en-US" altLang="en-US" sz="1000"/>
          </a:p>
          <a:p>
            <a:r>
              <a:rPr lang="en-US" altLang="en-US" sz="1000" baseline="30000">
                <a:cs typeface="Times New Roman" panose="02020603050405020304" pitchFamily="18" charset="0"/>
              </a:rPr>
              <a:t>4</a:t>
            </a:r>
            <a:r>
              <a:rPr lang="en-US" altLang="en-US" sz="1000">
                <a:cs typeface="Times New Roman" panose="02020603050405020304" pitchFamily="18" charset="0"/>
              </a:rPr>
              <a:t> Centrality score</a:t>
            </a:r>
            <a:endParaRPr lang="en-US" altLang="en-US" sz="100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90832" y="300908"/>
            <a:ext cx="8229600" cy="609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2400" b="1" dirty="0" smtClean="0"/>
              <a:t>Various Forms of “</a:t>
            </a:r>
            <a:r>
              <a:rPr lang="en-US" altLang="en-US" sz="2400" b="1" dirty="0" smtClean="0">
                <a:solidFill>
                  <a:srgbClr val="00B0F0"/>
                </a:solidFill>
              </a:rPr>
              <a:t>Centrality</a:t>
            </a:r>
            <a:r>
              <a:rPr lang="en-US" altLang="en-US" sz="2400" b="1" dirty="0" smtClean="0"/>
              <a:t>” Measures</a:t>
            </a:r>
          </a:p>
        </p:txBody>
      </p:sp>
    </p:spTree>
    <p:extLst>
      <p:ext uri="{BB962C8B-B14F-4D97-AF65-F5344CB8AC3E}">
        <p14:creationId xmlns:p14="http://schemas.microsoft.com/office/powerpoint/2010/main" val="4132149943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8AB08D1-4226-4C59-9CD6-4A83C0E3534E}" type="slidenum">
              <a:rPr lang="en-US" altLang="en-US"/>
              <a:pPr eaLnBrk="1" hangingPunct="1"/>
              <a:t>12</a:t>
            </a:fld>
            <a:endParaRPr lang="en-US" altLang="en-US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1"/>
            <a:ext cx="8458200" cy="914400"/>
          </a:xfrm>
        </p:spPr>
        <p:txBody>
          <a:bodyPr/>
          <a:lstStyle/>
          <a:p>
            <a:pPr eaLnBrk="1" hangingPunct="1"/>
            <a:r>
              <a:rPr lang="en-US" altLang="en-US" sz="3300" b="1" dirty="0" smtClean="0"/>
              <a:t>Nexus Suppliers Proposed</a:t>
            </a: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229600" cy="52577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6897850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8AB08D1-4226-4C59-9CD6-4A83C0E3534E}" type="slidenum">
              <a:rPr lang="en-US" altLang="en-US"/>
              <a:pPr eaLnBrk="1" hangingPunct="1"/>
              <a:t>13</a:t>
            </a:fld>
            <a:endParaRPr lang="en-US" altLang="en-US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8293"/>
            <a:ext cx="8458200" cy="914400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Bloomberg SPLC Database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762000" y="1828800"/>
            <a:ext cx="7772400" cy="4267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About 28,000 </a:t>
            </a:r>
            <a:r>
              <a:rPr lang="en-US" dirty="0"/>
              <a:t>public firms worldwide</a:t>
            </a:r>
          </a:p>
          <a:p>
            <a:r>
              <a:rPr lang="en-US" dirty="0"/>
              <a:t>Each firm’s suppliers and customers (using information from company filings, industry reports, news articles, etc.)</a:t>
            </a:r>
          </a:p>
          <a:p>
            <a:r>
              <a:rPr lang="en-US" dirty="0"/>
              <a:t>Value of relationship as a percentage of cost (or revenue)</a:t>
            </a:r>
          </a:p>
          <a:p>
            <a:r>
              <a:rPr lang="en-US" dirty="0"/>
              <a:t>Firm-level data</a:t>
            </a:r>
          </a:p>
        </p:txBody>
      </p:sp>
    </p:spTree>
    <p:extLst>
      <p:ext uri="{BB962C8B-B14F-4D97-AF65-F5344CB8AC3E}">
        <p14:creationId xmlns:p14="http://schemas.microsoft.com/office/powerpoint/2010/main" val="3272228178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8AB08D1-4226-4C59-9CD6-4A83C0E3534E}" type="slidenum">
              <a:rPr lang="en-US" altLang="en-US"/>
              <a:pPr eaLnBrk="1" hangingPunct="1"/>
              <a:t>14</a:t>
            </a:fld>
            <a:endParaRPr lang="en-US" altLang="en-US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458200" cy="914400"/>
          </a:xfrm>
        </p:spPr>
        <p:txBody>
          <a:bodyPr/>
          <a:lstStyle/>
          <a:p>
            <a:pPr eaLnBrk="1" hangingPunct="1"/>
            <a:r>
              <a:rPr lang="en-US" altLang="en-US" sz="4000" b="1" dirty="0" smtClean="0"/>
              <a:t>Honda’s SN as an Example:</a:t>
            </a:r>
            <a:br>
              <a:rPr lang="en-US" altLang="en-US" sz="4000" b="1" dirty="0" smtClean="0"/>
            </a:br>
            <a:r>
              <a:rPr lang="en-US" altLang="en-US" sz="4000" b="1" dirty="0" smtClean="0"/>
              <a:t>A “</a:t>
            </a:r>
            <a:r>
              <a:rPr lang="en-US" altLang="en-US" sz="4000" b="1" dirty="0" smtClean="0">
                <a:solidFill>
                  <a:srgbClr val="00B050"/>
                </a:solidFill>
              </a:rPr>
              <a:t>Tree-Like</a:t>
            </a:r>
            <a:r>
              <a:rPr lang="en-US" altLang="en-US" sz="4000" b="1" dirty="0" smtClean="0"/>
              <a:t>” Structure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295400" y="2286000"/>
            <a:ext cx="6972300" cy="4197350"/>
          </a:xfrm>
        </p:spPr>
        <p:txBody>
          <a:bodyPr/>
          <a:lstStyle/>
          <a:p>
            <a:r>
              <a:rPr lang="en-US" dirty="0" smtClean="0"/>
              <a:t>Total count to fourth tier: 10,832 suppliers</a:t>
            </a:r>
          </a:p>
          <a:p>
            <a:r>
              <a:rPr lang="en-US" dirty="0" smtClean="0"/>
              <a:t>First tier: 245</a:t>
            </a:r>
          </a:p>
          <a:p>
            <a:r>
              <a:rPr lang="en-US" dirty="0" smtClean="0"/>
              <a:t>Second tier: 1,643</a:t>
            </a:r>
          </a:p>
          <a:p>
            <a:r>
              <a:rPr lang="en-US" dirty="0" smtClean="0"/>
              <a:t>Third tier: 4,605</a:t>
            </a:r>
          </a:p>
          <a:p>
            <a:r>
              <a:rPr lang="en-US" dirty="0" smtClean="0"/>
              <a:t>Fourth tier</a:t>
            </a:r>
            <a:r>
              <a:rPr lang="en-US" dirty="0"/>
              <a:t>: 4,339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98519384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8AB08D1-4226-4C59-9CD6-4A83C0E3534E}" type="slidenum">
              <a:rPr lang="en-US" altLang="en-US"/>
              <a:pPr eaLnBrk="1" hangingPunct="1"/>
              <a:t>15</a:t>
            </a:fld>
            <a:endParaRPr lang="en-US" altLang="en-US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458200" cy="914400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A Tiny Part of the “</a:t>
            </a:r>
            <a:r>
              <a:rPr lang="en-US" altLang="en-US" b="1" dirty="0" smtClean="0">
                <a:solidFill>
                  <a:srgbClr val="FF0000"/>
                </a:solidFill>
              </a:rPr>
              <a:t>Network</a:t>
            </a:r>
            <a:r>
              <a:rPr lang="en-US" altLang="en-US" b="1" dirty="0" smtClean="0"/>
              <a:t>”</a:t>
            </a:r>
          </a:p>
        </p:txBody>
      </p:sp>
      <p:pic>
        <p:nvPicPr>
          <p:cNvPr id="6" name="Picture 5" descr="graph-cro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25475"/>
            <a:ext cx="8001000" cy="501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31358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8AB08D1-4226-4C59-9CD6-4A83C0E3534E}" type="slidenum">
              <a:rPr lang="en-US" altLang="en-US"/>
              <a:pPr eaLnBrk="1" hangingPunct="1"/>
              <a:t>16</a:t>
            </a:fld>
            <a:endParaRPr lang="en-US" altLang="en-US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" y="228600"/>
            <a:ext cx="9067800" cy="914400"/>
          </a:xfrm>
        </p:spPr>
        <p:txBody>
          <a:bodyPr/>
          <a:lstStyle/>
          <a:p>
            <a:pPr eaLnBrk="1" hangingPunct="1"/>
            <a:r>
              <a:rPr lang="en-US" altLang="en-US" sz="3200" b="1" dirty="0" smtClean="0"/>
              <a:t>The Whole “</a:t>
            </a:r>
            <a:r>
              <a:rPr lang="en-US" altLang="en-US" sz="3200" b="1" dirty="0" smtClean="0">
                <a:solidFill>
                  <a:srgbClr val="FF0000"/>
                </a:solidFill>
              </a:rPr>
              <a:t>Network</a:t>
            </a:r>
            <a:r>
              <a:rPr lang="en-US" altLang="en-US" sz="3200" b="1" dirty="0" smtClean="0"/>
              <a:t>”: Only Three Tiers Deep</a:t>
            </a:r>
          </a:p>
        </p:txBody>
      </p:sp>
      <p:pic>
        <p:nvPicPr>
          <p:cNvPr id="5" name="Picture 4" descr="JP3854600008_hond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14400"/>
            <a:ext cx="893030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97973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8AB08D1-4226-4C59-9CD6-4A83C0E3534E}" type="slidenum">
              <a:rPr lang="en-US" altLang="en-US"/>
              <a:pPr eaLnBrk="1" hangingPunct="1"/>
              <a:t>17</a:t>
            </a:fld>
            <a:endParaRPr lang="en-US" altLang="en-US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2076"/>
            <a:ext cx="8458200" cy="914400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Nexus Supplier Index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 txBox="1">
                <a:spLocks noChangeArrowheads="1"/>
              </p:cNvSpPr>
              <p:nvPr/>
            </p:nvSpPr>
            <p:spPr>
              <a:xfrm>
                <a:off x="457200" y="1447800"/>
                <a:ext cx="8458200" cy="4630924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 smtClean="0"/>
                  <a:t>Maximize </a:t>
                </a:r>
                <a:r>
                  <a:rPr lang="en-US" dirty="0" err="1"/>
                  <a:t>NSIp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αDp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βBp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γVp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σFp</m:t>
                        </m:r>
                      </m:den>
                    </m:f>
                  </m:oMath>
                </a14:m>
                <a:r>
                  <a:rPr lang="en-US" dirty="0"/>
                  <a:t>		</a:t>
                </a:r>
                <a:r>
                  <a:rPr lang="en-US" dirty="0" smtClean="0"/>
                  <a:t>	(</a:t>
                </a:r>
                <a:r>
                  <a:rPr lang="en-US" dirty="0"/>
                  <a:t>1)</a:t>
                </a:r>
              </a:p>
              <a:p>
                <a:pPr marL="0" indent="0">
                  <a:buNone/>
                </a:pPr>
                <a:r>
                  <a:rPr lang="en-US" dirty="0" smtClean="0"/>
                  <a:t>subject </a:t>
                </a:r>
                <a:r>
                  <a:rPr lang="en-US" dirty="0"/>
                  <a:t>to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αDi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βBi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γVi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σFi</m:t>
                        </m:r>
                      </m:den>
                    </m:f>
                    <m:r>
                      <a:rPr lang="en-US">
                        <a:latin typeface="Cambria Math" panose="02040503050406030204" pitchFamily="18" charset="0"/>
                      </a:rPr>
                      <m:t> ≤1</m:t>
                    </m:r>
                  </m:oMath>
                </a14:m>
                <a:r>
                  <a:rPr lang="en-US" dirty="0"/>
                  <a:t> (i = 1,…, N)	</a:t>
                </a:r>
                <a:r>
                  <a:rPr lang="en-US" dirty="0" smtClean="0"/>
                  <a:t>(</a:t>
                </a:r>
                <a:r>
                  <a:rPr lang="en-US" dirty="0"/>
                  <a:t>2)</a:t>
                </a:r>
              </a:p>
              <a:p>
                <a:pPr marL="0" indent="0">
                  <a:buNone/>
                </a:pPr>
                <a:r>
                  <a:rPr lang="en-US" dirty="0" smtClean="0"/>
                  <a:t>	α</a:t>
                </a:r>
                <a:r>
                  <a:rPr lang="en-US" dirty="0"/>
                  <a:t>, β, γ, σ ≥ 0					</a:t>
                </a:r>
                <a:r>
                  <a:rPr lang="en-US" dirty="0" smtClean="0"/>
                  <a:t>(</a:t>
                </a:r>
                <a:r>
                  <a:rPr lang="en-US" dirty="0"/>
                  <a:t>3)</a:t>
                </a:r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where </a:t>
                </a:r>
                <a:r>
                  <a:rPr lang="en-US" dirty="0"/>
                  <a:t>D is degree </a:t>
                </a:r>
                <a:r>
                  <a:rPr lang="en-US" dirty="0">
                    <a:solidFill>
                      <a:srgbClr val="00B0F0"/>
                    </a:solidFill>
                  </a:rPr>
                  <a:t>centrality</a:t>
                </a:r>
                <a:r>
                  <a:rPr lang="en-US" dirty="0"/>
                  <a:t>, B is </a:t>
                </a:r>
                <a:r>
                  <a:rPr lang="en-US" dirty="0" err="1"/>
                  <a:t>betweenness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rgbClr val="00B0F0"/>
                    </a:solidFill>
                  </a:rPr>
                  <a:t>centrality</a:t>
                </a:r>
                <a:r>
                  <a:rPr lang="en-US" dirty="0"/>
                  <a:t>, V is eigenvector </a:t>
                </a:r>
                <a:r>
                  <a:rPr lang="en-US" dirty="0">
                    <a:solidFill>
                      <a:srgbClr val="00B0F0"/>
                    </a:solidFill>
                  </a:rPr>
                  <a:t>centrality</a:t>
                </a:r>
                <a:r>
                  <a:rPr lang="en-US" dirty="0"/>
                  <a:t>, and F is distance farness measure.</a:t>
                </a:r>
              </a:p>
            </p:txBody>
          </p:sp>
        </mc:Choice>
        <mc:Fallback xmlns="">
          <p:sp>
            <p:nvSpPr>
              <p:cNvPr id="4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447800"/>
                <a:ext cx="8458200" cy="4630924"/>
              </a:xfrm>
              <a:prstGeom prst="rect">
                <a:avLst/>
              </a:prstGeom>
              <a:blipFill rotWithShape="0">
                <a:blip r:embed="rId2"/>
                <a:stretch>
                  <a:fillRect l="-1801" r="-288" b="-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8767204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8AB08D1-4226-4C59-9CD6-4A83C0E3534E}" type="slidenum">
              <a:rPr lang="en-US" altLang="en-US"/>
              <a:pPr eaLnBrk="1" hangingPunct="1"/>
              <a:t>18</a:t>
            </a:fld>
            <a:endParaRPr lang="en-US" altLang="en-US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4326"/>
            <a:ext cx="8458200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/>
              <a:t>Top 50 NSI’s from 2</a:t>
            </a:r>
            <a:r>
              <a:rPr lang="en-US" altLang="en-US" sz="3600" b="1" baseline="30000" dirty="0" smtClean="0"/>
              <a:t>nd</a:t>
            </a:r>
            <a:r>
              <a:rPr lang="en-US" altLang="en-US" sz="3600" b="1" dirty="0" smtClean="0"/>
              <a:t> and 3</a:t>
            </a:r>
            <a:r>
              <a:rPr lang="en-US" altLang="en-US" sz="3600" b="1" baseline="30000" dirty="0" smtClean="0"/>
              <a:t>rd</a:t>
            </a:r>
            <a:r>
              <a:rPr lang="en-US" altLang="en-US" sz="3600" b="1" dirty="0" smtClean="0"/>
              <a:t> Tiers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75505"/>
            <a:ext cx="4114800" cy="56361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318" y="1271844"/>
            <a:ext cx="3963282" cy="543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82692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8AB08D1-4226-4C59-9CD6-4A83C0E3534E}" type="slidenum">
              <a:rPr lang="en-US" altLang="en-US"/>
              <a:pPr eaLnBrk="1" hangingPunct="1"/>
              <a:t>19</a:t>
            </a:fld>
            <a:endParaRPr lang="en-US" altLang="en-US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8293"/>
            <a:ext cx="8458200" cy="914400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Quote from a Honda Manager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38200" y="2057400"/>
            <a:ext cx="7696200" cy="4038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“If we can glean one or two or 10 key hints on the list, these might be suppliers we need to dig into more, partner with, mitigate risk with; there is huge value to that</a:t>
            </a:r>
            <a:r>
              <a:rPr lang="en-US" dirty="0" smtClean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900261557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58A61B2-4C0D-412A-821F-E5C25C3E06F5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2051" name="Rectangle 8"/>
          <p:cNvSpPr>
            <a:spLocks noGrp="1" noChangeArrowheads="1"/>
          </p:cNvSpPr>
          <p:nvPr>
            <p:ph type="title"/>
          </p:nvPr>
        </p:nvSpPr>
        <p:spPr>
          <a:xfrm>
            <a:off x="444910" y="567430"/>
            <a:ext cx="8229600" cy="1680172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chemeClr val="tx1"/>
                </a:solidFill>
              </a:rPr>
              <a:t>Conquering Supply Chain Management</a:t>
            </a:r>
          </a:p>
        </p:txBody>
      </p:sp>
      <p:pic>
        <p:nvPicPr>
          <p:cNvPr id="1026" name="Picture 2" descr="Image result for genghis kh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544" y="2247602"/>
            <a:ext cx="4624117" cy="346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804195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8AB08D1-4226-4C59-9CD6-4A83C0E3534E}" type="slidenum">
              <a:rPr lang="en-US" altLang="en-US"/>
              <a:pPr eaLnBrk="1" hangingPunct="1"/>
              <a:t>20</a:t>
            </a:fld>
            <a:endParaRPr lang="en-US" altLang="en-US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8293"/>
            <a:ext cx="8458200" cy="914400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Initial Observations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762000" y="1828800"/>
            <a:ext cx="7772400" cy="4267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Blind spots</a:t>
            </a:r>
          </a:p>
          <a:p>
            <a:pPr lvl="1"/>
            <a:r>
              <a:rPr lang="en-US" dirty="0" smtClean="0"/>
              <a:t>Monitor</a:t>
            </a:r>
          </a:p>
          <a:p>
            <a:pPr lvl="1"/>
            <a:r>
              <a:rPr lang="en-US" dirty="0" smtClean="0"/>
              <a:t>A small contract and introduction to other suppliers</a:t>
            </a:r>
          </a:p>
          <a:p>
            <a:pPr lvl="1"/>
            <a:r>
              <a:rPr lang="en-US" dirty="0" smtClean="0"/>
              <a:t>Supplier development</a:t>
            </a:r>
          </a:p>
          <a:p>
            <a:r>
              <a:rPr lang="en-US" dirty="0" smtClean="0"/>
              <a:t>VW in the second tier</a:t>
            </a:r>
          </a:p>
          <a:p>
            <a:r>
              <a:rPr lang="en-US" dirty="0" smtClean="0"/>
              <a:t>Apple in the third tier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648594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58A61B2-4C0D-412A-821F-E5C25C3E06F5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2051" name="Rectangle 8"/>
          <p:cNvSpPr>
            <a:spLocks noGrp="1" noChangeArrowheads="1"/>
          </p:cNvSpPr>
          <p:nvPr>
            <p:ph type="title"/>
          </p:nvPr>
        </p:nvSpPr>
        <p:spPr>
          <a:xfrm>
            <a:off x="1600200" y="2057400"/>
            <a:ext cx="5562600" cy="2743200"/>
          </a:xfrm>
        </p:spPr>
        <p:txBody>
          <a:bodyPr/>
          <a:lstStyle/>
          <a:p>
            <a:pPr eaLnBrk="1" hangingPunct="1"/>
            <a:r>
              <a:rPr lang="en-US" sz="3600" b="1" i="1" dirty="0" smtClean="0">
                <a:solidFill>
                  <a:schemeClr val="tx1"/>
                </a:solidFill>
              </a:rPr>
              <a:t>Focus Studies Topics at CAPS Research</a:t>
            </a:r>
          </a:p>
        </p:txBody>
      </p:sp>
    </p:spTree>
    <p:extLst>
      <p:ext uri="{BB962C8B-B14F-4D97-AF65-F5344CB8AC3E}">
        <p14:creationId xmlns:p14="http://schemas.microsoft.com/office/powerpoint/2010/main" val="3073407057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8AB08D1-4226-4C59-9CD6-4A83C0E3534E}" type="slidenum">
              <a:rPr lang="en-US" altLang="en-US"/>
              <a:pPr eaLnBrk="1" hangingPunct="1"/>
              <a:t>22</a:t>
            </a:fld>
            <a:endParaRPr lang="en-US" altLang="en-US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219200" y="914400"/>
            <a:ext cx="7772400" cy="4724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Cloud-Services Outsourcing</a:t>
            </a:r>
          </a:p>
          <a:p>
            <a:r>
              <a:rPr lang="en-US" dirty="0" smtClean="0"/>
              <a:t>Nexus Supplier Index</a:t>
            </a:r>
          </a:p>
          <a:p>
            <a:r>
              <a:rPr lang="en-US" dirty="0" smtClean="0"/>
              <a:t>Supply Chain Financing</a:t>
            </a:r>
          </a:p>
          <a:p>
            <a:r>
              <a:rPr lang="en-US" dirty="0" smtClean="0"/>
              <a:t>Establishing and Achieving Cost Savings Targets</a:t>
            </a:r>
          </a:p>
          <a:p>
            <a:r>
              <a:rPr lang="en-US" dirty="0" smtClean="0"/>
              <a:t>Assessing Supplier’s Innovation Potential</a:t>
            </a:r>
          </a:p>
          <a:p>
            <a:r>
              <a:rPr lang="en-US" dirty="0" smtClean="0"/>
              <a:t>Predictive Business Intelligence</a:t>
            </a:r>
          </a:p>
          <a:p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914400" y="4178710"/>
            <a:ext cx="7772400" cy="187391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544676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/>
      <p:bldP spid="6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8AB08D1-4226-4C59-9CD6-4A83C0E3534E}" type="slidenum">
              <a:rPr lang="en-US" altLang="en-US"/>
              <a:pPr eaLnBrk="1" hangingPunct="1"/>
              <a:t>23</a:t>
            </a:fld>
            <a:endParaRPr lang="en-US" altLang="en-US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255494" y="2057400"/>
            <a:ext cx="8458200" cy="1600200"/>
          </a:xfrm>
        </p:spPr>
        <p:txBody>
          <a:bodyPr/>
          <a:lstStyle/>
          <a:p>
            <a:pPr eaLnBrk="1" hangingPunct="1"/>
            <a:r>
              <a:rPr lang="en-US" altLang="en-US" sz="5400" b="1" dirty="0" smtClean="0"/>
              <a:t>Any questions or comments? </a:t>
            </a:r>
          </a:p>
        </p:txBody>
      </p:sp>
    </p:spTree>
    <p:extLst>
      <p:ext uri="{BB962C8B-B14F-4D97-AF65-F5344CB8AC3E}">
        <p14:creationId xmlns:p14="http://schemas.microsoft.com/office/powerpoint/2010/main" val="2221815423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8AB08D1-4226-4C59-9CD6-4A83C0E3534E}" type="slidenum">
              <a:rPr lang="en-US" altLang="en-US"/>
              <a:pPr eaLnBrk="1" hangingPunct="1"/>
              <a:t>24</a:t>
            </a:fld>
            <a:endParaRPr lang="en-US" altLang="en-US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458200" cy="5029200"/>
          </a:xfrm>
        </p:spPr>
        <p:txBody>
          <a:bodyPr/>
          <a:lstStyle/>
          <a:p>
            <a:pPr eaLnBrk="1" hangingPunct="1"/>
            <a:r>
              <a:rPr lang="en-US" altLang="en-US" sz="8000" b="1" dirty="0" smtClean="0"/>
              <a:t/>
            </a:r>
            <a:br>
              <a:rPr lang="en-US" altLang="en-US" sz="8000" b="1" dirty="0" smtClean="0"/>
            </a:br>
            <a:r>
              <a:rPr lang="en-US" altLang="en-US" sz="8000" b="1" dirty="0"/>
              <a:t/>
            </a:r>
            <a:br>
              <a:rPr lang="en-US" altLang="en-US" sz="8000" b="1" dirty="0"/>
            </a:br>
            <a:r>
              <a:rPr lang="en-US" altLang="en-US" sz="8000" b="1" dirty="0" smtClean="0"/>
              <a:t>Thank you!!</a:t>
            </a:r>
          </a:p>
        </p:txBody>
      </p:sp>
    </p:spTree>
    <p:extLst>
      <p:ext uri="{BB962C8B-B14F-4D97-AF65-F5344CB8AC3E}">
        <p14:creationId xmlns:p14="http://schemas.microsoft.com/office/powerpoint/2010/main" val="849745944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58A61B2-4C0D-412A-821F-E5C25C3E06F5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2051" name="Rectangle 8"/>
          <p:cNvSpPr>
            <a:spLocks noGrp="1" noChangeArrowheads="1"/>
          </p:cNvSpPr>
          <p:nvPr>
            <p:ph type="title"/>
          </p:nvPr>
        </p:nvSpPr>
        <p:spPr>
          <a:xfrm>
            <a:off x="1976284" y="3810000"/>
            <a:ext cx="5388077" cy="1752600"/>
          </a:xfrm>
        </p:spPr>
        <p:txBody>
          <a:bodyPr/>
          <a:lstStyle/>
          <a:p>
            <a:pPr eaLnBrk="1" hangingPunct="1"/>
            <a:r>
              <a:rPr lang="en-US" sz="3600" b="1" i="1" dirty="0" smtClean="0">
                <a:solidFill>
                  <a:schemeClr val="tx1"/>
                </a:solidFill>
              </a:rPr>
              <a:t>Focus Studies Topics at CAPS Research</a:t>
            </a:r>
          </a:p>
        </p:txBody>
      </p:sp>
      <p:sp>
        <p:nvSpPr>
          <p:cNvPr id="4" name="Rectangle 8"/>
          <p:cNvSpPr txBox="1">
            <a:spLocks noChangeArrowheads="1"/>
          </p:cNvSpPr>
          <p:nvPr/>
        </p:nvSpPr>
        <p:spPr>
          <a:xfrm>
            <a:off x="555522" y="1229342"/>
            <a:ext cx="8229600" cy="223934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i="1" dirty="0" smtClean="0"/>
              <a:t>Supply Network Mapping and Identifying Critical Suppliers across the Supply Chains</a:t>
            </a:r>
          </a:p>
        </p:txBody>
      </p:sp>
    </p:spTree>
    <p:extLst>
      <p:ext uri="{BB962C8B-B14F-4D97-AF65-F5344CB8AC3E}">
        <p14:creationId xmlns:p14="http://schemas.microsoft.com/office/powerpoint/2010/main" val="2872254563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24269B7-6A1D-42E3-8531-0EAC48D9D002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1426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/>
              <a:t>Overview</a:t>
            </a:r>
          </a:p>
        </p:txBody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153400" cy="5257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Nexus suppliers as a new type of critical supplier </a:t>
            </a:r>
          </a:p>
          <a:p>
            <a:pPr eaLnBrk="1" hangingPunct="1"/>
            <a:r>
              <a:rPr lang="en-US" sz="2800" dirty="0" smtClean="0"/>
              <a:t>Case Study from Honda</a:t>
            </a:r>
          </a:p>
          <a:p>
            <a:pPr lvl="1"/>
            <a:r>
              <a:rPr lang="en-US" sz="2400" dirty="0" smtClean="0"/>
              <a:t>Mapping of a supply network</a:t>
            </a:r>
          </a:p>
          <a:p>
            <a:pPr lvl="1"/>
            <a:r>
              <a:rPr lang="en-US" sz="2400" dirty="0" smtClean="0"/>
              <a:t>Application of network analysis</a:t>
            </a:r>
          </a:p>
          <a:p>
            <a:pPr eaLnBrk="1" hangingPunct="1"/>
            <a:r>
              <a:rPr lang="en-US" sz="2800" dirty="0" smtClean="0"/>
              <a:t>Nexus Supplier Index (NSI)</a:t>
            </a:r>
          </a:p>
          <a:p>
            <a:pPr lvl="1"/>
            <a:r>
              <a:rPr lang="en-US" sz="2400" dirty="0" smtClean="0"/>
              <a:t>Theoretically</a:t>
            </a:r>
          </a:p>
          <a:p>
            <a:pPr lvl="1"/>
            <a:r>
              <a:rPr lang="en-US" sz="2400" dirty="0" smtClean="0"/>
              <a:t>In real world</a:t>
            </a:r>
          </a:p>
          <a:p>
            <a:pPr eaLnBrk="1" hangingPunct="1"/>
            <a:r>
              <a:rPr lang="en-US" sz="2800" dirty="0" smtClean="0"/>
              <a:t>Results and Observations</a:t>
            </a:r>
          </a:p>
          <a:p>
            <a:pPr eaLnBrk="1" hangingPunct="1"/>
            <a:r>
              <a:rPr lang="en-US" sz="2800" dirty="0" smtClean="0"/>
              <a:t>Other recent CAPS Research focus studies projects</a:t>
            </a:r>
          </a:p>
          <a:p>
            <a:pPr eaLnBrk="1" hangingPunct="1"/>
            <a:endParaRPr lang="en-US" sz="2800" dirty="0" smtClean="0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BF0B33B-C5F8-4512-9784-30E51BEE5CD0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/>
              <a:t>Nexus Suppliers Defined</a:t>
            </a:r>
          </a:p>
        </p:txBody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828800"/>
            <a:ext cx="7924800" cy="4419600"/>
          </a:xfrm>
        </p:spPr>
        <p:txBody>
          <a:bodyPr/>
          <a:lstStyle/>
          <a:p>
            <a:r>
              <a:rPr lang="en-US" dirty="0" smtClean="0"/>
              <a:t>Critical suppliers due to their structural position in the network</a:t>
            </a:r>
          </a:p>
          <a:p>
            <a:pPr lvl="1"/>
            <a:r>
              <a:rPr lang="en-US" dirty="0" smtClean="0"/>
              <a:t>Exist anywhere in the network</a:t>
            </a:r>
          </a:p>
          <a:p>
            <a:pPr lvl="1"/>
            <a:r>
              <a:rPr lang="en-US" dirty="0" smtClean="0"/>
              <a:t>Show specific mathematical properties.</a:t>
            </a:r>
          </a:p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buying </a:t>
            </a:r>
            <a:r>
              <a:rPr lang="en-US" dirty="0" smtClean="0"/>
              <a:t>firm:</a:t>
            </a:r>
          </a:p>
          <a:p>
            <a:pPr lvl="1"/>
            <a:r>
              <a:rPr lang="en-US" dirty="0"/>
              <a:t>May not have a visual on them</a:t>
            </a:r>
          </a:p>
          <a:p>
            <a:pPr lvl="1"/>
            <a:r>
              <a:rPr lang="en-US" dirty="0" smtClean="0"/>
              <a:t>May </a:t>
            </a:r>
            <a:r>
              <a:rPr lang="en-US" dirty="0"/>
              <a:t>not yet be aware of their </a:t>
            </a:r>
            <a:r>
              <a:rPr lang="en-US" dirty="0" smtClean="0"/>
              <a:t>criticality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851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BF0B33B-C5F8-4512-9784-30E51BEE5CD0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763000" cy="914400"/>
          </a:xfrm>
        </p:spPr>
        <p:txBody>
          <a:bodyPr/>
          <a:lstStyle/>
          <a:p>
            <a:pPr eaLnBrk="1" hangingPunct="1"/>
            <a:r>
              <a:rPr lang="en-US" sz="3300" b="1" dirty="0" smtClean="0"/>
              <a:t>Comparing a Strategic and Nexus Supplier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462673"/>
              </p:ext>
            </p:extLst>
          </p:nvPr>
        </p:nvGraphicFramePr>
        <p:xfrm>
          <a:off x="381000" y="1066800"/>
          <a:ext cx="8458200" cy="48839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397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609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574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67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Strategic Supplier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Nexus Supplier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94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Tier in the supply network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Top-tier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Any tier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40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Visibility to the focal buying firm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Visible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Not necessarily visible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787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Profit impact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High and direct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Potentially high and indirect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9555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Mutual dependence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High and direct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Potentially high and indirect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130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Ideal relationship with the focal buying firm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Close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Not necessarily close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867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Sources of value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Superior internal capabilities and resources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Unique positions in inter-organizational networks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2070020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BF0B33B-C5F8-4512-9784-30E51BEE5CD0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763000" cy="914400"/>
          </a:xfrm>
        </p:spPr>
        <p:txBody>
          <a:bodyPr/>
          <a:lstStyle/>
          <a:p>
            <a:pPr eaLnBrk="1" hangingPunct="1"/>
            <a:r>
              <a:rPr lang="en-US" sz="4000" b="1" dirty="0" smtClean="0"/>
              <a:t>Honda Study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942172"/>
            <a:ext cx="5105400" cy="311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1978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-13253" y="381000"/>
            <a:ext cx="9144001" cy="6330536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1997" y="152400"/>
            <a:ext cx="8953499" cy="914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/>
              <a:t>Honda Center Console Supply Map: A “</a:t>
            </a:r>
            <a:r>
              <a:rPr lang="en-US" sz="2400" b="1" dirty="0" smtClean="0">
                <a:solidFill>
                  <a:srgbClr val="00B050"/>
                </a:solidFill>
              </a:rPr>
              <a:t>Tree-Like</a:t>
            </a:r>
            <a:r>
              <a:rPr lang="en-US" sz="2400" b="1" dirty="0" smtClean="0"/>
              <a:t>” Structure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229600" cy="609600"/>
          </a:xfrm>
        </p:spPr>
        <p:txBody>
          <a:bodyPr/>
          <a:lstStyle/>
          <a:p>
            <a:pPr algn="l"/>
            <a:r>
              <a:rPr lang="en-US" altLang="en-US" sz="2400" b="1" dirty="0" smtClean="0"/>
              <a:t>Contractual Relationship “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Network</a:t>
            </a:r>
            <a:r>
              <a:rPr lang="en-US" altLang="en-US" sz="2400" b="1" dirty="0" smtClean="0"/>
              <a:t>”</a:t>
            </a:r>
          </a:p>
        </p:txBody>
      </p:sp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9221" name="Picture 1" descr="Accord contractual socio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8610600" cy="5859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Oval 3"/>
          <p:cNvSpPr>
            <a:spLocks noChangeArrowheads="1"/>
          </p:cNvSpPr>
          <p:nvPr/>
        </p:nvSpPr>
        <p:spPr bwMode="auto">
          <a:xfrm rot="5400000">
            <a:off x="5130800" y="3098800"/>
            <a:ext cx="298450" cy="501650"/>
          </a:xfrm>
          <a:prstGeom prst="ellips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6762476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PS Research Default Inside">
  <a:themeElements>
    <a:clrScheme name="CAPS Research">
      <a:dk1>
        <a:srgbClr val="4A4E4B"/>
      </a:dk1>
      <a:lt1>
        <a:srgbClr val="FBFAF1"/>
      </a:lt1>
      <a:dk2>
        <a:srgbClr val="717276"/>
      </a:dk2>
      <a:lt2>
        <a:srgbClr val="FFFFFF"/>
      </a:lt2>
      <a:accent1>
        <a:srgbClr val="C04630"/>
      </a:accent1>
      <a:accent2>
        <a:srgbClr val="248A98"/>
      </a:accent2>
      <a:accent3>
        <a:srgbClr val="29495A"/>
      </a:accent3>
      <a:accent4>
        <a:srgbClr val="E9B63C"/>
      </a:accent4>
      <a:accent5>
        <a:srgbClr val="ADACA2"/>
      </a:accent5>
      <a:accent6>
        <a:srgbClr val="E9E8E0"/>
      </a:accent6>
      <a:hlink>
        <a:srgbClr val="972814"/>
      </a:hlink>
      <a:folHlink>
        <a:srgbClr val="972814"/>
      </a:folHlink>
    </a:clrScheme>
    <a:fontScheme name="CAPS Research">
      <a:majorFont>
        <a:latin typeface="Libre Baskerville"/>
        <a:ea typeface=""/>
        <a:cs typeface=""/>
      </a:majorFont>
      <a:minorFont>
        <a:latin typeface="Proxima Nova R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CAPS Research Events Inside">
  <a:themeElements>
    <a:clrScheme name="CAPS Research">
      <a:dk1>
        <a:srgbClr val="4A4E4B"/>
      </a:dk1>
      <a:lt1>
        <a:srgbClr val="FBFAF1"/>
      </a:lt1>
      <a:dk2>
        <a:srgbClr val="717276"/>
      </a:dk2>
      <a:lt2>
        <a:srgbClr val="FFFFFF"/>
      </a:lt2>
      <a:accent1>
        <a:srgbClr val="C04630"/>
      </a:accent1>
      <a:accent2>
        <a:srgbClr val="248A98"/>
      </a:accent2>
      <a:accent3>
        <a:srgbClr val="29495A"/>
      </a:accent3>
      <a:accent4>
        <a:srgbClr val="E9B63C"/>
      </a:accent4>
      <a:accent5>
        <a:srgbClr val="ADACA2"/>
      </a:accent5>
      <a:accent6>
        <a:srgbClr val="E9E8E0"/>
      </a:accent6>
      <a:hlink>
        <a:srgbClr val="972814"/>
      </a:hlink>
      <a:folHlink>
        <a:srgbClr val="972814"/>
      </a:folHlink>
    </a:clrScheme>
    <a:fontScheme name="CAPS Research">
      <a:majorFont>
        <a:latin typeface="Libre Baskerville"/>
        <a:ea typeface=""/>
        <a:cs typeface=""/>
      </a:majorFont>
      <a:minorFont>
        <a:latin typeface="Proxima Nova R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Events No Logo">
  <a:themeElements>
    <a:clrScheme name="CAPS Research">
      <a:dk1>
        <a:srgbClr val="4A4E4B"/>
      </a:dk1>
      <a:lt1>
        <a:srgbClr val="FBFAF1"/>
      </a:lt1>
      <a:dk2>
        <a:srgbClr val="717276"/>
      </a:dk2>
      <a:lt2>
        <a:srgbClr val="FFFFFF"/>
      </a:lt2>
      <a:accent1>
        <a:srgbClr val="C04630"/>
      </a:accent1>
      <a:accent2>
        <a:srgbClr val="248A98"/>
      </a:accent2>
      <a:accent3>
        <a:srgbClr val="29495A"/>
      </a:accent3>
      <a:accent4>
        <a:srgbClr val="E9B63C"/>
      </a:accent4>
      <a:accent5>
        <a:srgbClr val="ADACA2"/>
      </a:accent5>
      <a:accent6>
        <a:srgbClr val="E9E8E0"/>
      </a:accent6>
      <a:hlink>
        <a:srgbClr val="972814"/>
      </a:hlink>
      <a:folHlink>
        <a:srgbClr val="972814"/>
      </a:folHlink>
    </a:clrScheme>
    <a:fontScheme name="CAPS Research">
      <a:majorFont>
        <a:latin typeface="Libre Baskerville"/>
        <a:ea typeface=""/>
        <a:cs typeface=""/>
      </a:majorFont>
      <a:minorFont>
        <a:latin typeface="Proxima Nova R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No Logo">
  <a:themeElements>
    <a:clrScheme name="CAPS Research">
      <a:dk1>
        <a:srgbClr val="4A4E4B"/>
      </a:dk1>
      <a:lt1>
        <a:srgbClr val="FBFAF1"/>
      </a:lt1>
      <a:dk2>
        <a:srgbClr val="717276"/>
      </a:dk2>
      <a:lt2>
        <a:srgbClr val="FFFFFF"/>
      </a:lt2>
      <a:accent1>
        <a:srgbClr val="C04630"/>
      </a:accent1>
      <a:accent2>
        <a:srgbClr val="248A98"/>
      </a:accent2>
      <a:accent3>
        <a:srgbClr val="29495A"/>
      </a:accent3>
      <a:accent4>
        <a:srgbClr val="E9B63C"/>
      </a:accent4>
      <a:accent5>
        <a:srgbClr val="ADACA2"/>
      </a:accent5>
      <a:accent6>
        <a:srgbClr val="E9E8E0"/>
      </a:accent6>
      <a:hlink>
        <a:srgbClr val="972814"/>
      </a:hlink>
      <a:folHlink>
        <a:srgbClr val="972814"/>
      </a:folHlink>
    </a:clrScheme>
    <a:fontScheme name="CAPS Research">
      <a:majorFont>
        <a:latin typeface="Libre Baskerville"/>
        <a:ea typeface=""/>
        <a:cs typeface=""/>
      </a:majorFont>
      <a:minorFont>
        <a:latin typeface="Proxima Nova R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APS Research Benchmarking">
  <a:themeElements>
    <a:clrScheme name="CAPS Research">
      <a:dk1>
        <a:srgbClr val="4A4E4B"/>
      </a:dk1>
      <a:lt1>
        <a:srgbClr val="FBFAF1"/>
      </a:lt1>
      <a:dk2>
        <a:srgbClr val="717276"/>
      </a:dk2>
      <a:lt2>
        <a:srgbClr val="FFFFFF"/>
      </a:lt2>
      <a:accent1>
        <a:srgbClr val="C04630"/>
      </a:accent1>
      <a:accent2>
        <a:srgbClr val="248A98"/>
      </a:accent2>
      <a:accent3>
        <a:srgbClr val="29495A"/>
      </a:accent3>
      <a:accent4>
        <a:srgbClr val="E9B63C"/>
      </a:accent4>
      <a:accent5>
        <a:srgbClr val="ADACA2"/>
      </a:accent5>
      <a:accent6>
        <a:srgbClr val="E9E8E0"/>
      </a:accent6>
      <a:hlink>
        <a:srgbClr val="972814"/>
      </a:hlink>
      <a:folHlink>
        <a:srgbClr val="972814"/>
      </a:folHlink>
    </a:clrScheme>
    <a:fontScheme name="CAPS REsearch">
      <a:majorFont>
        <a:latin typeface="Libre Baskerville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APS Research Benchmark Inside">
  <a:themeElements>
    <a:clrScheme name="CAPS Research">
      <a:dk1>
        <a:srgbClr val="4A4E4B"/>
      </a:dk1>
      <a:lt1>
        <a:srgbClr val="FBFAF1"/>
      </a:lt1>
      <a:dk2>
        <a:srgbClr val="717276"/>
      </a:dk2>
      <a:lt2>
        <a:srgbClr val="FFFFFF"/>
      </a:lt2>
      <a:accent1>
        <a:srgbClr val="C04630"/>
      </a:accent1>
      <a:accent2>
        <a:srgbClr val="248A98"/>
      </a:accent2>
      <a:accent3>
        <a:srgbClr val="29495A"/>
      </a:accent3>
      <a:accent4>
        <a:srgbClr val="E9B63C"/>
      </a:accent4>
      <a:accent5>
        <a:srgbClr val="ADACA2"/>
      </a:accent5>
      <a:accent6>
        <a:srgbClr val="E9E8E0"/>
      </a:accent6>
      <a:hlink>
        <a:srgbClr val="972814"/>
      </a:hlink>
      <a:folHlink>
        <a:srgbClr val="972814"/>
      </a:folHlink>
    </a:clrScheme>
    <a:fontScheme name="CAPS Research">
      <a:majorFont>
        <a:latin typeface="Libre Baskerville"/>
        <a:ea typeface=""/>
        <a:cs typeface=""/>
      </a:majorFont>
      <a:minorFont>
        <a:latin typeface="Proxima Nova R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Benchmark No Logo">
  <a:themeElements>
    <a:clrScheme name="CAPS Research">
      <a:dk1>
        <a:srgbClr val="4A4E4B"/>
      </a:dk1>
      <a:lt1>
        <a:srgbClr val="FBFAF1"/>
      </a:lt1>
      <a:dk2>
        <a:srgbClr val="717276"/>
      </a:dk2>
      <a:lt2>
        <a:srgbClr val="FFFFFF"/>
      </a:lt2>
      <a:accent1>
        <a:srgbClr val="C04630"/>
      </a:accent1>
      <a:accent2>
        <a:srgbClr val="248A98"/>
      </a:accent2>
      <a:accent3>
        <a:srgbClr val="29495A"/>
      </a:accent3>
      <a:accent4>
        <a:srgbClr val="E9B63C"/>
      </a:accent4>
      <a:accent5>
        <a:srgbClr val="ADACA2"/>
      </a:accent5>
      <a:accent6>
        <a:srgbClr val="E9E8E0"/>
      </a:accent6>
      <a:hlink>
        <a:srgbClr val="972814"/>
      </a:hlink>
      <a:folHlink>
        <a:srgbClr val="972814"/>
      </a:folHlink>
    </a:clrScheme>
    <a:fontScheme name="CAPS Research">
      <a:majorFont>
        <a:latin typeface="Libre Baskerville"/>
        <a:ea typeface=""/>
        <a:cs typeface=""/>
      </a:majorFont>
      <a:minorFont>
        <a:latin typeface="Proxima Nova R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APS Research Research">
  <a:themeElements>
    <a:clrScheme name="CAPS Research">
      <a:dk1>
        <a:srgbClr val="4A4E4B"/>
      </a:dk1>
      <a:lt1>
        <a:srgbClr val="FBFAF1"/>
      </a:lt1>
      <a:dk2>
        <a:srgbClr val="717276"/>
      </a:dk2>
      <a:lt2>
        <a:srgbClr val="FFFFFF"/>
      </a:lt2>
      <a:accent1>
        <a:srgbClr val="C04630"/>
      </a:accent1>
      <a:accent2>
        <a:srgbClr val="248A98"/>
      </a:accent2>
      <a:accent3>
        <a:srgbClr val="29495A"/>
      </a:accent3>
      <a:accent4>
        <a:srgbClr val="E9B63C"/>
      </a:accent4>
      <a:accent5>
        <a:srgbClr val="ADACA2"/>
      </a:accent5>
      <a:accent6>
        <a:srgbClr val="E9E8E0"/>
      </a:accent6>
      <a:hlink>
        <a:srgbClr val="972814"/>
      </a:hlink>
      <a:folHlink>
        <a:srgbClr val="972814"/>
      </a:folHlink>
    </a:clrScheme>
    <a:fontScheme name="CAPS REsearch">
      <a:majorFont>
        <a:latin typeface="Libre Baskerville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APS Research Research Inside">
  <a:themeElements>
    <a:clrScheme name="CAPS Research">
      <a:dk1>
        <a:srgbClr val="4A4E4B"/>
      </a:dk1>
      <a:lt1>
        <a:srgbClr val="FBFAF1"/>
      </a:lt1>
      <a:dk2>
        <a:srgbClr val="717276"/>
      </a:dk2>
      <a:lt2>
        <a:srgbClr val="FFFFFF"/>
      </a:lt2>
      <a:accent1>
        <a:srgbClr val="C04630"/>
      </a:accent1>
      <a:accent2>
        <a:srgbClr val="248A98"/>
      </a:accent2>
      <a:accent3>
        <a:srgbClr val="29495A"/>
      </a:accent3>
      <a:accent4>
        <a:srgbClr val="E9B63C"/>
      </a:accent4>
      <a:accent5>
        <a:srgbClr val="ADACA2"/>
      </a:accent5>
      <a:accent6>
        <a:srgbClr val="E9E8E0"/>
      </a:accent6>
      <a:hlink>
        <a:srgbClr val="972814"/>
      </a:hlink>
      <a:folHlink>
        <a:srgbClr val="972814"/>
      </a:folHlink>
    </a:clrScheme>
    <a:fontScheme name="CAPS Research">
      <a:majorFont>
        <a:latin typeface="Libre Baskerville"/>
        <a:ea typeface=""/>
        <a:cs typeface=""/>
      </a:majorFont>
      <a:minorFont>
        <a:latin typeface="Proxima Nova R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Research No Logo">
  <a:themeElements>
    <a:clrScheme name="CAPS Research">
      <a:dk1>
        <a:srgbClr val="4A4E4B"/>
      </a:dk1>
      <a:lt1>
        <a:srgbClr val="FBFAF1"/>
      </a:lt1>
      <a:dk2>
        <a:srgbClr val="717276"/>
      </a:dk2>
      <a:lt2>
        <a:srgbClr val="FFFFFF"/>
      </a:lt2>
      <a:accent1>
        <a:srgbClr val="C04630"/>
      </a:accent1>
      <a:accent2>
        <a:srgbClr val="248A98"/>
      </a:accent2>
      <a:accent3>
        <a:srgbClr val="29495A"/>
      </a:accent3>
      <a:accent4>
        <a:srgbClr val="E9B63C"/>
      </a:accent4>
      <a:accent5>
        <a:srgbClr val="ADACA2"/>
      </a:accent5>
      <a:accent6>
        <a:srgbClr val="E9E8E0"/>
      </a:accent6>
      <a:hlink>
        <a:srgbClr val="972814"/>
      </a:hlink>
      <a:folHlink>
        <a:srgbClr val="972814"/>
      </a:folHlink>
    </a:clrScheme>
    <a:fontScheme name="CAPS Research">
      <a:majorFont>
        <a:latin typeface="Libre Baskerville"/>
        <a:ea typeface=""/>
        <a:cs typeface=""/>
      </a:majorFont>
      <a:minorFont>
        <a:latin typeface="Proxima Nova R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CAPS Research Events">
  <a:themeElements>
    <a:clrScheme name="CAPS Research">
      <a:dk1>
        <a:srgbClr val="4A4E4B"/>
      </a:dk1>
      <a:lt1>
        <a:srgbClr val="FBFAF1"/>
      </a:lt1>
      <a:dk2>
        <a:srgbClr val="717276"/>
      </a:dk2>
      <a:lt2>
        <a:srgbClr val="FFFFFF"/>
      </a:lt2>
      <a:accent1>
        <a:srgbClr val="C04630"/>
      </a:accent1>
      <a:accent2>
        <a:srgbClr val="248A98"/>
      </a:accent2>
      <a:accent3>
        <a:srgbClr val="29495A"/>
      </a:accent3>
      <a:accent4>
        <a:srgbClr val="E9B63C"/>
      </a:accent4>
      <a:accent5>
        <a:srgbClr val="ADACA2"/>
      </a:accent5>
      <a:accent6>
        <a:srgbClr val="E9E8E0"/>
      </a:accent6>
      <a:hlink>
        <a:srgbClr val="972814"/>
      </a:hlink>
      <a:folHlink>
        <a:srgbClr val="972814"/>
      </a:folHlink>
    </a:clrScheme>
    <a:fontScheme name="CAPS REsearch">
      <a:majorFont>
        <a:latin typeface="Libre Baskerville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2597</TotalTime>
  <Words>633</Words>
  <Application>Microsoft Office PowerPoint</Application>
  <PresentationFormat>On-screen Show (4:3)</PresentationFormat>
  <Paragraphs>134</Paragraphs>
  <Slides>24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CAPS Research Default Inside</vt:lpstr>
      <vt:lpstr>Default No Logo</vt:lpstr>
      <vt:lpstr>CAPS Research Benchmarking</vt:lpstr>
      <vt:lpstr>CAPS Research Benchmark Inside</vt:lpstr>
      <vt:lpstr>Benchmark No Logo</vt:lpstr>
      <vt:lpstr>CAPS Research Research</vt:lpstr>
      <vt:lpstr>CAPS Research Research Inside</vt:lpstr>
      <vt:lpstr>Research No Logo</vt:lpstr>
      <vt:lpstr>CAPS Research Events</vt:lpstr>
      <vt:lpstr>CAPS Research Events Inside</vt:lpstr>
      <vt:lpstr>Events No Logo</vt:lpstr>
      <vt:lpstr>PowerPoint Presentation</vt:lpstr>
      <vt:lpstr>Conquering Supply Chain Management</vt:lpstr>
      <vt:lpstr>Focus Studies Topics at CAPS Research</vt:lpstr>
      <vt:lpstr>Overview</vt:lpstr>
      <vt:lpstr>Nexus Suppliers Defined</vt:lpstr>
      <vt:lpstr>Comparing a Strategic and Nexus Supplier</vt:lpstr>
      <vt:lpstr>Honda Study</vt:lpstr>
      <vt:lpstr>PowerPoint Presentation</vt:lpstr>
      <vt:lpstr>Contractual Relationship “Network”</vt:lpstr>
      <vt:lpstr>Materials Flow “Network”</vt:lpstr>
      <vt:lpstr>List of key firms based on materials flow SN</vt:lpstr>
      <vt:lpstr>Nexus Suppliers Proposed</vt:lpstr>
      <vt:lpstr>Bloomberg SPLC Database</vt:lpstr>
      <vt:lpstr>Honda’s SN as an Example: A “Tree-Like” Structure</vt:lpstr>
      <vt:lpstr>A Tiny Part of the “Network”</vt:lpstr>
      <vt:lpstr>The Whole “Network”: Only Three Tiers Deep</vt:lpstr>
      <vt:lpstr>Nexus Supplier Index</vt:lpstr>
      <vt:lpstr>Top 50 NSI’s from 2nd and 3rd Tiers</vt:lpstr>
      <vt:lpstr>Quote from a Honda Manager</vt:lpstr>
      <vt:lpstr>Initial Observations</vt:lpstr>
      <vt:lpstr>Focus Studies Topics at CAPS Research</vt:lpstr>
      <vt:lpstr>PowerPoint Presentation</vt:lpstr>
      <vt:lpstr>Any questions or comments? </vt:lpstr>
      <vt:lpstr>  Thank you!!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Evniki</dc:creator>
  <cp:lastModifiedBy>Kathi Schlieff</cp:lastModifiedBy>
  <cp:revision>130</cp:revision>
  <dcterms:created xsi:type="dcterms:W3CDTF">2013-07-17T19:49:43Z</dcterms:created>
  <dcterms:modified xsi:type="dcterms:W3CDTF">2016-02-29T17:52:48Z</dcterms:modified>
</cp:coreProperties>
</file>